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60" r:id="rId5"/>
    <p:sldId id="261" r:id="rId6"/>
    <p:sldId id="296" r:id="rId7"/>
    <p:sldId id="262" r:id="rId8"/>
    <p:sldId id="270" r:id="rId9"/>
    <p:sldId id="271" r:id="rId10"/>
    <p:sldId id="306" r:id="rId11"/>
    <p:sldId id="297" r:id="rId12"/>
    <p:sldId id="263" r:id="rId13"/>
    <p:sldId id="272" r:id="rId14"/>
    <p:sldId id="273" r:id="rId15"/>
    <p:sldId id="294" r:id="rId16"/>
    <p:sldId id="275" r:id="rId17"/>
    <p:sldId id="278" r:id="rId18"/>
    <p:sldId id="264" r:id="rId19"/>
    <p:sldId id="276" r:id="rId20"/>
    <p:sldId id="298" r:id="rId21"/>
    <p:sldId id="279" r:id="rId22"/>
    <p:sldId id="282" r:id="rId23"/>
    <p:sldId id="283" r:id="rId24"/>
    <p:sldId id="284" r:id="rId25"/>
    <p:sldId id="280" r:id="rId26"/>
    <p:sldId id="281" r:id="rId27"/>
    <p:sldId id="285" r:id="rId28"/>
    <p:sldId id="286" r:id="rId29"/>
    <p:sldId id="287" r:id="rId30"/>
    <p:sldId id="288" r:id="rId31"/>
    <p:sldId id="299" r:id="rId32"/>
    <p:sldId id="265" r:id="rId33"/>
    <p:sldId id="290" r:id="rId34"/>
    <p:sldId id="291" r:id="rId35"/>
    <p:sldId id="292" r:id="rId36"/>
    <p:sldId id="302" r:id="rId37"/>
    <p:sldId id="303" r:id="rId38"/>
    <p:sldId id="304" r:id="rId39"/>
    <p:sldId id="305" r:id="rId40"/>
    <p:sldId id="300" r:id="rId41"/>
    <p:sldId id="269" r:id="rId42"/>
    <p:sldId id="293" r:id="rId43"/>
    <p:sldId id="295" r:id="rId4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6580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796" autoAdjust="0"/>
  </p:normalViewPr>
  <p:slideViewPr>
    <p:cSldViewPr snapToGrid="0">
      <p:cViewPr varScale="1">
        <p:scale>
          <a:sx n="114" d="100"/>
          <a:sy n="114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576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B9BFD-9F48-47EC-9820-46A0C9779DBB}" type="datetimeFigureOut">
              <a:rPr lang="es-CO" smtClean="0"/>
              <a:t>3/04/25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F3278-4466-41FB-933C-373EA796648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8977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F3278-4466-41FB-933C-373EA7966485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241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800" b="0" i="0" u="none" strike="noStrike" baseline="0" dirty="0">
                <a:latin typeface="LMRoman12-Regular"/>
              </a:rPr>
              <a:t>Como antecedentes en el campo de investigación, el tema es nuevo y surge desde la</a:t>
            </a:r>
          </a:p>
          <a:p>
            <a:pPr algn="l"/>
            <a:r>
              <a:rPr lang="es-ES" sz="1800" b="0" i="0" u="none" strike="noStrike" baseline="0" dirty="0">
                <a:latin typeface="LMRoman12-Regular"/>
              </a:rPr>
              <a:t>implementación de los UAV para el estudio del medio ambiente. El empleo de UAV induce</a:t>
            </a:r>
          </a:p>
          <a:p>
            <a:pPr algn="l"/>
            <a:r>
              <a:rPr lang="es-ES" sz="1800" b="0" i="0" u="none" strike="noStrike" baseline="0" dirty="0">
                <a:latin typeface="LMRoman12-Regular"/>
              </a:rPr>
              <a:t>nuevos retos y desafíos dado que en la actualidad existen muchas lagunas del conocimiento</a:t>
            </a:r>
          </a:p>
          <a:p>
            <a:pPr algn="l"/>
            <a:r>
              <a:rPr lang="es-ES" sz="1800" b="0" i="0" u="none" strike="noStrike" baseline="0" dirty="0">
                <a:latin typeface="LMRoman12-Regular"/>
              </a:rPr>
              <a:t>que se relacionan con el estudio de las propiedades ópticas del agua.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F3278-4466-41FB-933C-373EA7966485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770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F3278-4466-41FB-933C-373EA7966485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486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CO" sz="1800" b="0" i="0" u="none" strike="noStrike" baseline="0" dirty="0">
                <a:latin typeface="LMRoman12-Regular"/>
              </a:rPr>
              <a:t>Transforma </a:t>
            </a:r>
            <a:r>
              <a:rPr lang="es-ES" sz="1800" b="0" i="0" u="none" strike="noStrike" baseline="0" dirty="0">
                <a:latin typeface="LMRoman12-Regular"/>
              </a:rPr>
              <a:t>una imagen en una gran colección de vectores de características locales, cada uno de los</a:t>
            </a:r>
          </a:p>
          <a:p>
            <a:pPr algn="l"/>
            <a:r>
              <a:rPr lang="es-ES" sz="1800" b="0" i="0" u="none" strike="noStrike" baseline="0" dirty="0">
                <a:latin typeface="LMRoman12-Regular"/>
              </a:rPr>
              <a:t>cuales es invariable para la imagen en términos de traslación, escala, rotación y parcialmente</a:t>
            </a:r>
          </a:p>
          <a:p>
            <a:pPr algn="l"/>
            <a:r>
              <a:rPr lang="es-ES" sz="1800" b="0" i="0" u="none" strike="noStrike" baseline="0" dirty="0">
                <a:latin typeface="LMRoman12-Regular"/>
              </a:rPr>
              <a:t>invariable a los cambios de iluminación y proyección </a:t>
            </a:r>
            <a:r>
              <a:rPr lang="es-ES" sz="1800" b="0" i="0" u="none" strike="noStrike" baseline="0" dirty="0" err="1">
                <a:latin typeface="LMRoman12-Regular"/>
              </a:rPr>
              <a:t>afin</a:t>
            </a:r>
            <a:r>
              <a:rPr lang="es-ES" sz="1800" b="0" i="0" u="none" strike="noStrike" baseline="0" dirty="0">
                <a:latin typeface="LMRoman12-Regular"/>
              </a:rPr>
              <a:t> o 3D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F3278-4466-41FB-933C-373EA7966485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7738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Costos asumidos personalmente. Por el gusto que me atrae el tema.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F3278-4466-41FB-933C-373EA7966485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309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F3278-4466-41FB-933C-373EA7966485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71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F3278-4466-41FB-933C-373EA7966485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781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93AFD-A9F9-4DBB-8D40-0AF4A5C4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AAF28A-3270-4AA6-893A-B7AFCCE12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A44D3E-16D4-4ADA-931A-81E3AAD1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B5C6C1-9BBC-4414-B661-12AEE3C5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F6B6E-16FC-42FE-9157-9E9D469A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600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79E7DE-1915-426A-B79F-E7A27828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A618C0-BEA8-4146-8832-BC0579651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F58B21-7797-4221-B8E4-B22283E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1B8574-7AE2-41DC-BAE0-545F4F69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F9A5E-D9EA-4C3A-BE94-86EA5424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134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7E6B0C-2C20-4510-85B1-0404BA000B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B801A5-A128-44C0-B69C-2F7DE4DAC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B1802E-F385-4CEB-80AD-834AFE13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93FDC6-56D2-4286-B2DA-E1A83FD1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E241E3-45CE-47FE-81EC-8699A720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642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573E7-1998-4356-BF04-3FB1C27C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797" y="390064"/>
            <a:ext cx="5238405" cy="748780"/>
          </a:xfrm>
        </p:spPr>
        <p:txBody>
          <a:bodyPr>
            <a:noAutofit/>
          </a:bodyPr>
          <a:lstStyle>
            <a:lvl1pPr algn="ctr"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6C8D07-E5B0-4FA1-AD4F-47A638640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8B74B4-6C7E-4D74-BF1E-D09E8129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4DD44F-673F-4D33-BA3E-8232C7E0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EC3465-6101-44DB-ADF5-47F62F54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198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CB55A-3509-4EA9-BAFC-03019BB7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B8302E-35D4-49A2-873A-7E5F976B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71545C-1787-4911-94FC-811C5A1A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663502-2412-4058-A18F-CFF8AA8F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997BE7-B98B-4AD3-B8FF-EE27C8B6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1148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4A1D5-6B48-4696-8C06-5A71EDCE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A5808F-1AF4-4C07-A111-878BDD863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FA40F3-7E1F-4369-8350-2A4231D61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CF094D-0B3A-4232-8B0C-D5D36E14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B1EE77-DAE2-463B-8B4A-6848D35C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7A71D1-F075-40EF-8B0E-E0038A19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99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115DA-5298-4C8F-9450-7C3600FB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0C74E0-3716-4F76-A0D0-F7011E6C0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BEC9D4-7D65-4D57-AF7B-3929CC963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C7EFA2-EDCA-446A-BB90-B4592AD90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C2AC90-B357-4859-959E-223298583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EBDC95-BEF4-487B-A9E6-9CCDE6DD8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2F79CB-B757-4D1A-9761-8D7E88256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B5EB6F-95B1-465B-9460-980933BA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54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8E771-77A0-49E2-B434-CBFA1AD5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A701D6-8D4F-4A2D-A9CA-F71E99D4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ED3698-511E-4000-BBE9-ED60AA5B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7E6309-E14E-4C60-957A-0B67E2C0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787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166619-0C1D-43A0-B4B4-52E8C30B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EA4BD5-3AF7-4536-A386-61CC2B8B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A2BB5C-4616-465A-B191-BF9F923A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208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985AC-281B-4E35-9123-8B3BD9E9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14C18E-5223-4E75-8031-040C9E1B8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A25FEE-FC80-48E6-B137-1398EDC7B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024CD2-55A3-4507-86C5-1B080293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F1E8F6-B38F-4B7D-BEFE-B50908AF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DE0F2D-8BFE-4808-860D-53243073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36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00E09-CC63-4C23-8BAF-01401BC7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AB0743-0085-4A2C-A1BC-3AED90AA9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420FB0-06AB-461E-93B4-51CC3EB23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70BC0B-6283-4827-951B-38D0FFF2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A11A5C-0061-4A2A-9A85-C197C1AFB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86CBEE-5CAF-4277-9A0A-84762BC8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639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ADCEBF-FC49-441F-8095-892FDFC7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AB31F8-83D4-4651-8B7D-A3C4D8FC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C7AB9A-A4E9-4F11-A66D-5483F83D5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6CF73-1B81-467C-AC63-B3255F31F970}" type="datetimeFigureOut">
              <a:rPr lang="es-CO" smtClean="0"/>
              <a:t>3/04/25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8E2477-235B-4FAA-B343-76379D071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9DC277-0AF0-481C-9E1D-AFFD24E6B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1C1EE-5E73-4B0C-946D-1FE833E443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573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eancolor.gsfc.nasa.gov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s8.com/icons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hyperlink" Target="https://icons8.com/icon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jpg"/><Relationship Id="rId4" Type="http://schemas.openxmlformats.org/officeDocument/2006/relationships/image" Target="../media/image63.png"/><Relationship Id="rId9" Type="http://schemas.openxmlformats.org/officeDocument/2006/relationships/image" Target="../media/image6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6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s8.com/icons" TargetMode="External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icons8.com/ic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icons8.com/ic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7TLZfONQGo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hyperlink" Target="https://www.youtube.com/watch?v=3W2f6Yw1CTE&amp;t=3s" TargetMode="External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cvp/Algoritmo-SIFT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hyperlink" Target="https://icons8.com/icons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s8.com/icons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hyperlink" Target="https://icons8.com/ic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DF1A9E4-A493-49C9-B4AE-4ED154E758B1}"/>
              </a:ext>
            </a:extLst>
          </p:cNvPr>
          <p:cNvSpPr/>
          <p:nvPr/>
        </p:nvSpPr>
        <p:spPr>
          <a:xfrm>
            <a:off x="0" y="0"/>
            <a:ext cx="4625265" cy="4243526"/>
          </a:xfrm>
          <a:prstGeom prst="rect">
            <a:avLst/>
          </a:prstGeom>
          <a:solidFill>
            <a:schemeClr val="accent1">
              <a:lumMod val="5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3175">
                <a:noFill/>
              </a:ln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C87EB2-9A87-4EBE-9B8F-EFE55FCA7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65" y="0"/>
            <a:ext cx="756673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32C0FC9-4D6A-4A14-9BD5-ABA8273E8419}"/>
              </a:ext>
            </a:extLst>
          </p:cNvPr>
          <p:cNvSpPr/>
          <p:nvPr/>
        </p:nvSpPr>
        <p:spPr>
          <a:xfrm>
            <a:off x="8832694" y="0"/>
            <a:ext cx="3359305" cy="6858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3175">
                <a:noFill/>
              </a:ln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95531-560B-42C3-A420-5918689B5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208" y="722050"/>
            <a:ext cx="4261281" cy="2799425"/>
          </a:xfrm>
        </p:spPr>
        <p:txBody>
          <a:bodyPr>
            <a:noAutofit/>
          </a:bodyPr>
          <a:lstStyle/>
          <a:p>
            <a:pPr algn="l"/>
            <a:r>
              <a:rPr lang="es-ES" sz="3200" dirty="0">
                <a:solidFill>
                  <a:schemeClr val="bg1"/>
                </a:solidFill>
              </a:rPr>
              <a:t>ELABORACIÓN DE UN ALGORITMO APLICADO</a:t>
            </a:r>
            <a:br>
              <a:rPr lang="es-ES" sz="3200" dirty="0">
                <a:solidFill>
                  <a:schemeClr val="bg1"/>
                </a:solidFill>
              </a:rPr>
            </a:br>
            <a:r>
              <a:rPr lang="es-ES" sz="3200" dirty="0">
                <a:solidFill>
                  <a:schemeClr val="bg1"/>
                </a:solidFill>
              </a:rPr>
              <a:t>A IMÁGENES OBTENIDAS POR DRON PARA LA</a:t>
            </a:r>
            <a:br>
              <a:rPr lang="es-ES" sz="3200" dirty="0">
                <a:solidFill>
                  <a:schemeClr val="bg1"/>
                </a:solidFill>
              </a:rPr>
            </a:br>
            <a:r>
              <a:rPr lang="es-ES" sz="3200" dirty="0">
                <a:solidFill>
                  <a:schemeClr val="bg1"/>
                </a:solidFill>
              </a:rPr>
              <a:t>CUANTIFICACIÓN DE FITOPLANCTON.</a:t>
            </a:r>
            <a:endParaRPr lang="es-CO" sz="32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AE2C13-61D5-4C8C-B6DA-4889D1CD0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01" y="4438835"/>
            <a:ext cx="4536489" cy="2345925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rgbClr val="002060"/>
                </a:solidFill>
              </a:rPr>
              <a:t>Universidad Distrital Francisco José de Caldas</a:t>
            </a:r>
          </a:p>
          <a:p>
            <a:pPr algn="l"/>
            <a:r>
              <a:rPr lang="es-ES" dirty="0">
                <a:solidFill>
                  <a:srgbClr val="0070C0"/>
                </a:solidFill>
              </a:rPr>
              <a:t>Maestría en Ciencias de la Información y las Comunicaciones</a:t>
            </a:r>
          </a:p>
          <a:p>
            <a:pPr algn="l"/>
            <a:r>
              <a:rPr lang="es-ES" sz="2000" dirty="0">
                <a:solidFill>
                  <a:srgbClr val="0070C0"/>
                </a:solidFill>
              </a:rPr>
              <a:t>Énfasis en Geomática </a:t>
            </a:r>
            <a:r>
              <a:rPr lang="es-ES" sz="2000" dirty="0">
                <a:solidFill>
                  <a:schemeClr val="accent3">
                    <a:lumMod val="50000"/>
                  </a:schemeClr>
                </a:solidFill>
              </a:rPr>
              <a:t>(investigación)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6066E0-C44E-4B98-80F8-D91E8FE9D59F}"/>
              </a:ext>
            </a:extLst>
          </p:cNvPr>
          <p:cNvSpPr txBox="1"/>
          <p:nvPr/>
        </p:nvSpPr>
        <p:spPr>
          <a:xfrm>
            <a:off x="8832695" y="5765174"/>
            <a:ext cx="3647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IVAN DARIO CARRILLO DURAN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8D5416-64DF-40B8-8994-C9CD88CEDFBC}"/>
              </a:ext>
            </a:extLst>
          </p:cNvPr>
          <p:cNvSpPr txBox="1"/>
          <p:nvPr/>
        </p:nvSpPr>
        <p:spPr>
          <a:xfrm>
            <a:off x="8703025" y="6326976"/>
            <a:ext cx="3416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0" i="0" u="none" strike="noStrike" baseline="0" dirty="0">
                <a:solidFill>
                  <a:schemeClr val="bg1"/>
                </a:solidFill>
                <a:latin typeface="LMRoman12-Regular"/>
              </a:rPr>
              <a:t>PhD Rubén Javier Medina Daza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4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854C7-9246-4F64-AF8C-62ACFA39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798" y="435545"/>
            <a:ext cx="6886403" cy="748780"/>
          </a:xfrm>
        </p:spPr>
        <p:txBody>
          <a:bodyPr/>
          <a:lstStyle/>
          <a:p>
            <a:r>
              <a:rPr lang="es-CO" dirty="0"/>
              <a:t>ALGORITMOS CHL-A L8 Y S2B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D3DB02-3598-43A7-A359-5A853D088A89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Marco Teórico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126A6EF-509B-4189-A016-B8A2318B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537" y="1184327"/>
            <a:ext cx="4086225" cy="6286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B986C36-9857-4B9F-9C6B-2BD019C56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844" y="1970795"/>
            <a:ext cx="5593752" cy="74066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FDB64CF-6EDD-4A80-B912-EB3D2CC53C82}"/>
              </a:ext>
            </a:extLst>
          </p:cNvPr>
          <p:cNvSpPr txBox="1"/>
          <p:nvPr/>
        </p:nvSpPr>
        <p:spPr>
          <a:xfrm>
            <a:off x="1615245" y="1298597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OC2 Y OC3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27BA768-D223-48B2-8FCC-05B5CDE9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163" y="3596172"/>
            <a:ext cx="5002433" cy="50733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9016C09-3D0A-4F92-A430-94CE1A06B950}"/>
              </a:ext>
            </a:extLst>
          </p:cNvPr>
          <p:cNvSpPr txBox="1"/>
          <p:nvPr/>
        </p:nvSpPr>
        <p:spPr>
          <a:xfrm>
            <a:off x="1671411" y="315256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GONS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EDF70A8-AC13-4D73-AFC9-339022665716}"/>
              </a:ext>
            </a:extLst>
          </p:cNvPr>
          <p:cNvSpPr txBox="1"/>
          <p:nvPr/>
        </p:nvSpPr>
        <p:spPr>
          <a:xfrm>
            <a:off x="4727161" y="3204206"/>
            <a:ext cx="347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R=(Radio entre) 704nm y 672 nm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FB1C8A8-559C-4F3B-AECE-FDEE89B6C2DF}"/>
              </a:ext>
            </a:extLst>
          </p:cNvPr>
          <p:cNvSpPr txBox="1"/>
          <p:nvPr/>
        </p:nvSpPr>
        <p:spPr>
          <a:xfrm>
            <a:off x="4041164" y="4118049"/>
            <a:ext cx="4871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Coeficiente de absorción del agua </a:t>
            </a:r>
            <a:r>
              <a:rPr lang="es-CO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</a:t>
            </a:r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y el coeficiente de retrodispersión </a:t>
            </a:r>
            <a:r>
              <a:rPr lang="es-CO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bb</a:t>
            </a:r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(776 nm), P cercano a 1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5FFC07D-DAB9-4090-A30D-F5C835F2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654" y="5565662"/>
            <a:ext cx="4871640" cy="742839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9257A0F-1E6B-4E14-99DF-6188750ED6BF}"/>
              </a:ext>
            </a:extLst>
          </p:cNvPr>
          <p:cNvSpPr txBox="1"/>
          <p:nvPr/>
        </p:nvSpPr>
        <p:spPr>
          <a:xfrm>
            <a:off x="1615245" y="5033767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MOSES 3B Y MOSES 3B_740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1E2CD71-E135-4653-816A-A301D9BB55F7}"/>
              </a:ext>
            </a:extLst>
          </p:cNvPr>
          <p:cNvSpPr/>
          <p:nvPr/>
        </p:nvSpPr>
        <p:spPr>
          <a:xfrm>
            <a:off x="6816438" y="5743117"/>
            <a:ext cx="424872" cy="38792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FCA6B16-E10C-41FD-AE1F-7A02B453C052}"/>
              </a:ext>
            </a:extLst>
          </p:cNvPr>
          <p:cNvSpPr txBox="1"/>
          <p:nvPr/>
        </p:nvSpPr>
        <p:spPr>
          <a:xfrm rot="16200000">
            <a:off x="146463" y="1914440"/>
            <a:ext cx="182956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LANDSAT 8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CB84389-8836-4B37-90C3-01D205E5334A}"/>
              </a:ext>
            </a:extLst>
          </p:cNvPr>
          <p:cNvSpPr/>
          <p:nvPr/>
        </p:nvSpPr>
        <p:spPr>
          <a:xfrm>
            <a:off x="1615245" y="1184327"/>
            <a:ext cx="9108174" cy="18424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0F2064C4-C87F-47B3-8868-055645DBC0AC}"/>
              </a:ext>
            </a:extLst>
          </p:cNvPr>
          <p:cNvSpPr/>
          <p:nvPr/>
        </p:nvSpPr>
        <p:spPr>
          <a:xfrm>
            <a:off x="1615245" y="3013888"/>
            <a:ext cx="9108174" cy="18424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DC350FA-BEBC-4EC9-9737-FD4900FB569B}"/>
              </a:ext>
            </a:extLst>
          </p:cNvPr>
          <p:cNvSpPr/>
          <p:nvPr/>
        </p:nvSpPr>
        <p:spPr>
          <a:xfrm>
            <a:off x="1615245" y="4860355"/>
            <a:ext cx="9108174" cy="172395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4C28A8F-D7AC-4D8A-AAF5-9A51EC21E703}"/>
              </a:ext>
            </a:extLst>
          </p:cNvPr>
          <p:cNvSpPr txBox="1"/>
          <p:nvPr/>
        </p:nvSpPr>
        <p:spPr>
          <a:xfrm rot="16200000">
            <a:off x="-1269413" y="3699652"/>
            <a:ext cx="5399984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SENTINEL 2B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E99D67B-0BF9-494F-9900-E55EB29C4338}"/>
              </a:ext>
            </a:extLst>
          </p:cNvPr>
          <p:cNvSpPr txBox="1"/>
          <p:nvPr/>
        </p:nvSpPr>
        <p:spPr>
          <a:xfrm>
            <a:off x="9324112" y="4579312"/>
            <a:ext cx="139930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CO" sz="12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CO" sz="12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Gons</a:t>
            </a:r>
            <a:r>
              <a:rPr lang="es-CO" sz="12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2002)</a:t>
            </a:r>
            <a:endParaRPr lang="es-CO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9523642-EE07-4CED-AB05-B271A0F353A7}"/>
              </a:ext>
            </a:extLst>
          </p:cNvPr>
          <p:cNvSpPr txBox="1"/>
          <p:nvPr/>
        </p:nvSpPr>
        <p:spPr>
          <a:xfrm>
            <a:off x="6816436" y="6287992"/>
            <a:ext cx="390698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CO" sz="12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(Moses, </a:t>
            </a:r>
            <a:r>
              <a:rPr lang="es-CO" sz="12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Gitelson</a:t>
            </a:r>
            <a:r>
              <a:rPr lang="es-CO" sz="12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CO" sz="12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Berdnikov</a:t>
            </a:r>
            <a:r>
              <a:rPr lang="es-CO" sz="12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CO" sz="12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Saprygin</a:t>
            </a:r>
            <a:r>
              <a:rPr lang="es-CO" sz="12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y </a:t>
            </a:r>
            <a:r>
              <a:rPr lang="es-CO" sz="12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Povazhnyi</a:t>
            </a:r>
            <a:r>
              <a:rPr lang="es-CO" sz="12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2012)</a:t>
            </a:r>
            <a:endParaRPr lang="es-CO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D8CAC5D-C910-4DBA-B460-3E842E5DCD2A}"/>
              </a:ext>
            </a:extLst>
          </p:cNvPr>
          <p:cNvSpPr txBox="1"/>
          <p:nvPr/>
        </p:nvSpPr>
        <p:spPr>
          <a:xfrm>
            <a:off x="9324112" y="2751773"/>
            <a:ext cx="139930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CO" sz="1200" b="0" i="0" dirty="0">
                <a:solidFill>
                  <a:srgbClr val="171717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O'Reilly, J.E., (2000)</a:t>
            </a:r>
            <a:endParaRPr lang="es-CO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D7DC72A-CF67-4676-937B-B4A2F2099FCE}"/>
              </a:ext>
            </a:extLst>
          </p:cNvPr>
          <p:cNvSpPr txBox="1"/>
          <p:nvPr/>
        </p:nvSpPr>
        <p:spPr>
          <a:xfrm>
            <a:off x="3449843" y="2611718"/>
            <a:ext cx="6123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</a:t>
            </a:r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https://oceancolor.gsfc.nasa.gov/</a:t>
            </a:r>
            <a:endParaRPr lang="es-CO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0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6784E4-8C14-47DF-8F44-39948A72C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1919774-494E-47D4-B2F4-10378BFB99EB}"/>
              </a:ext>
            </a:extLst>
          </p:cNvPr>
          <p:cNvSpPr/>
          <p:nvPr/>
        </p:nvSpPr>
        <p:spPr>
          <a:xfrm>
            <a:off x="0" y="0"/>
            <a:ext cx="4057650" cy="6858000"/>
          </a:xfrm>
          <a:prstGeom prst="rect">
            <a:avLst/>
          </a:prstGeom>
          <a:solidFill>
            <a:schemeClr val="accent6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B695200-2C58-47C2-BC10-973CB8527863}"/>
              </a:ext>
            </a:extLst>
          </p:cNvPr>
          <p:cNvSpPr txBox="1">
            <a:spLocks/>
          </p:cNvSpPr>
          <p:nvPr/>
        </p:nvSpPr>
        <p:spPr>
          <a:xfrm>
            <a:off x="1471786" y="3429000"/>
            <a:ext cx="5238405" cy="7487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/>
                </a:solidFill>
              </a:rPr>
              <a:t>METODOLOGÍA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FE4A92-1394-4E94-BA59-106FA6AD819C}"/>
              </a:ext>
            </a:extLst>
          </p:cNvPr>
          <p:cNvSpPr txBox="1"/>
          <p:nvPr/>
        </p:nvSpPr>
        <p:spPr>
          <a:xfrm>
            <a:off x="10391775" y="6596390"/>
            <a:ext cx="1866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de: Propia del autor</a:t>
            </a:r>
          </a:p>
        </p:txBody>
      </p:sp>
    </p:spTree>
    <p:extLst>
      <p:ext uri="{BB962C8B-B14F-4D97-AF65-F5344CB8AC3E}">
        <p14:creationId xmlns:p14="http://schemas.microsoft.com/office/powerpoint/2010/main" val="2897070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462B9D04-A2EA-4477-9056-AD24730FE973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C8AF9C-D2A7-457A-8741-7FE1AE79A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16" y="131446"/>
            <a:ext cx="5238405" cy="748780"/>
          </a:xfrm>
        </p:spPr>
        <p:txBody>
          <a:bodyPr/>
          <a:lstStyle/>
          <a:p>
            <a:r>
              <a:rPr lang="es-CO" dirty="0"/>
              <a:t>FLUJO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6B4F1B-AA12-442E-842F-422BACBD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06" y="207404"/>
            <a:ext cx="5039127" cy="644319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2B0812-A1FA-4E36-B66D-BE685FD07941}"/>
              </a:ext>
            </a:extLst>
          </p:cNvPr>
          <p:cNvSpPr txBox="1"/>
          <p:nvPr/>
        </p:nvSpPr>
        <p:spPr>
          <a:xfrm>
            <a:off x="1679810" y="1090891"/>
            <a:ext cx="3998105" cy="959048"/>
          </a:xfrm>
          <a:prstGeom prst="roundRect">
            <a:avLst>
              <a:gd name="adj" fmla="val 7626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7030A0"/>
                </a:solidFill>
              </a:rPr>
              <a:t>FASE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CO" dirty="0"/>
              <a:t>Toma de imágenes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CO" dirty="0"/>
              <a:t>Muestras in-situ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8A76C6-1D38-4B35-9F12-D5EAB7BAEC7C}"/>
              </a:ext>
            </a:extLst>
          </p:cNvPr>
          <p:cNvSpPr txBox="1"/>
          <p:nvPr/>
        </p:nvSpPr>
        <p:spPr>
          <a:xfrm>
            <a:off x="1679810" y="2264287"/>
            <a:ext cx="3358476" cy="1281589"/>
          </a:xfrm>
          <a:prstGeom prst="roundRect">
            <a:avLst>
              <a:gd name="adj" fmla="val 11103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2">
                    <a:lumMod val="75000"/>
                  </a:schemeClr>
                </a:solidFill>
              </a:rPr>
              <a:t>FASE 2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CO" dirty="0"/>
              <a:t>Extracción de clorofila-a 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CO" dirty="0"/>
              <a:t>Mosaico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CO" dirty="0"/>
              <a:t>Modelo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9A14CA3-7C4F-4205-9BC3-6B4C73F5FDCD}"/>
              </a:ext>
            </a:extLst>
          </p:cNvPr>
          <p:cNvSpPr txBox="1"/>
          <p:nvPr/>
        </p:nvSpPr>
        <p:spPr>
          <a:xfrm>
            <a:off x="1679810" y="3760940"/>
            <a:ext cx="4563475" cy="985838"/>
          </a:xfrm>
          <a:prstGeom prst="roundRect">
            <a:avLst>
              <a:gd name="adj" fmla="val 11103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002060"/>
                </a:solidFill>
              </a:rPr>
              <a:t>FASE 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CO" dirty="0"/>
              <a:t>Evaluación modelo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CO" dirty="0"/>
              <a:t>Algoritmos en Landsat 8 y Sentinel 2B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985B21-1995-47F8-A761-AB4EECBA7B41}"/>
              </a:ext>
            </a:extLst>
          </p:cNvPr>
          <p:cNvSpPr txBox="1"/>
          <p:nvPr/>
        </p:nvSpPr>
        <p:spPr>
          <a:xfrm>
            <a:off x="1679810" y="4961842"/>
            <a:ext cx="2841903" cy="690086"/>
          </a:xfrm>
          <a:prstGeom prst="roundRect">
            <a:avLst>
              <a:gd name="adj" fmla="val 11103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6">
                    <a:lumMod val="50000"/>
                  </a:schemeClr>
                </a:solidFill>
              </a:rPr>
              <a:t>FASE 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CO" dirty="0"/>
              <a:t>Mapa de clorofila-a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497890-2257-4CD5-AC04-855A16A32588}"/>
              </a:ext>
            </a:extLst>
          </p:cNvPr>
          <p:cNvSpPr txBox="1"/>
          <p:nvPr/>
        </p:nvSpPr>
        <p:spPr>
          <a:xfrm>
            <a:off x="1679810" y="5866992"/>
            <a:ext cx="2266697" cy="690086"/>
          </a:xfrm>
          <a:prstGeom prst="roundRect">
            <a:avLst>
              <a:gd name="adj" fmla="val 11103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C00000"/>
                </a:solidFill>
              </a:rPr>
              <a:t>FASE 5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CO" dirty="0"/>
              <a:t>Conclusiones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733DA38-B589-492F-B8F3-B7074C7B5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4" y="1022667"/>
            <a:ext cx="706496" cy="70649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010A8F5-AC54-4600-BE51-0D43D77C1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4" y="2384294"/>
            <a:ext cx="706496" cy="70649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0F19292-95AE-487E-AD32-E42525A24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4" y="3900149"/>
            <a:ext cx="706496" cy="70649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B4AA8E5-0C12-44B0-BDCA-CE36A0F25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4" y="4885987"/>
            <a:ext cx="706496" cy="70649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15C02CB-68F3-40E2-BC85-B3D86AE51C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4" y="5868142"/>
            <a:ext cx="706496" cy="70649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9D78FB2-1A93-422F-ABB7-C3CAD024D5B3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Metodología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50BFFA-9970-4EB5-BFA1-A32FD39EC16D}"/>
              </a:ext>
            </a:extLst>
          </p:cNvPr>
          <p:cNvSpPr txBox="1"/>
          <p:nvPr/>
        </p:nvSpPr>
        <p:spPr>
          <a:xfrm>
            <a:off x="10001193" y="6614686"/>
            <a:ext cx="22550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Iconos de: </a:t>
            </a:r>
            <a:r>
              <a:rPr lang="es-CO" sz="11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https://icons8.com/icons</a:t>
            </a:r>
            <a:endParaRPr lang="es-CO" sz="11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BAA9D881-A5A5-48EB-89F0-681F1F775151}"/>
              </a:ext>
            </a:extLst>
          </p:cNvPr>
          <p:cNvSpPr/>
          <p:nvPr/>
        </p:nvSpPr>
        <p:spPr>
          <a:xfrm rot="5400000">
            <a:off x="5905932" y="6440497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8149C7-413A-4C2C-9A5F-21CF28957F06}"/>
              </a:ext>
            </a:extLst>
          </p:cNvPr>
          <p:cNvSpPr txBox="1"/>
          <p:nvPr/>
        </p:nvSpPr>
        <p:spPr>
          <a:xfrm>
            <a:off x="4283970" y="6359194"/>
            <a:ext cx="27878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Flujo de procesos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</p:spTree>
    <p:extLst>
      <p:ext uri="{BB962C8B-B14F-4D97-AF65-F5344CB8AC3E}">
        <p14:creationId xmlns:p14="http://schemas.microsoft.com/office/powerpoint/2010/main" val="145032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4CE30-4384-4A34-A7FE-E26265B1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787" y="454982"/>
            <a:ext cx="4412426" cy="549275"/>
          </a:xfrm>
        </p:spPr>
        <p:txBody>
          <a:bodyPr>
            <a:normAutofit fontScale="90000"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ZONA DE ESTUDIO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4380B59-583B-4273-9EF3-C62ABBFF0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2938" y="1363577"/>
            <a:ext cx="6269101" cy="48506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770909-F6E8-4904-AEE8-D579A56C9DA1}"/>
              </a:ext>
            </a:extLst>
          </p:cNvPr>
          <p:cNvSpPr txBox="1"/>
          <p:nvPr/>
        </p:nvSpPr>
        <p:spPr>
          <a:xfrm>
            <a:off x="554182" y="1258295"/>
            <a:ext cx="4805134" cy="492978"/>
          </a:xfrm>
          <a:prstGeom prst="roundRect">
            <a:avLst>
              <a:gd name="adj" fmla="val 33359"/>
            </a:avLst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Laguna de Tota – Boyacá (Colombia)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C010BA9-ECC9-4D77-95E1-81E3BDE9353B}"/>
              </a:ext>
            </a:extLst>
          </p:cNvPr>
          <p:cNvSpPr txBox="1"/>
          <p:nvPr/>
        </p:nvSpPr>
        <p:spPr>
          <a:xfrm>
            <a:off x="1809109" y="2012887"/>
            <a:ext cx="2447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Aquitania, </a:t>
            </a:r>
            <a:r>
              <a:rPr lang="es-ES" sz="18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Cuítiva</a:t>
            </a:r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Tota.</a:t>
            </a:r>
            <a:endParaRPr lang="es-CO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9B6B30E-8868-47AE-A889-5EFFB2C9793F}"/>
              </a:ext>
            </a:extLst>
          </p:cNvPr>
          <p:cNvSpPr txBox="1"/>
          <p:nvPr/>
        </p:nvSpPr>
        <p:spPr>
          <a:xfrm>
            <a:off x="1825893" y="2684430"/>
            <a:ext cx="1562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3.015 </a:t>
            </a:r>
            <a:r>
              <a:rPr lang="es-CO" sz="18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m.s.n.m</a:t>
            </a:r>
            <a:endParaRPr lang="es-CO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30DA2E-962A-4DD2-9632-A7C6A3DA32B5}"/>
              </a:ext>
            </a:extLst>
          </p:cNvPr>
          <p:cNvSpPr txBox="1"/>
          <p:nvPr/>
        </p:nvSpPr>
        <p:spPr>
          <a:xfrm>
            <a:off x="1809109" y="3419572"/>
            <a:ext cx="1080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56,5 km2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A8F49F7-D1D9-4AA1-81B1-167A30F12E43}"/>
              </a:ext>
            </a:extLst>
          </p:cNvPr>
          <p:cNvSpPr txBox="1"/>
          <p:nvPr/>
        </p:nvSpPr>
        <p:spPr>
          <a:xfrm>
            <a:off x="1825893" y="4154712"/>
            <a:ext cx="3057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14% reserva nacional de agua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07EE4C-EF2C-46A5-8FA3-F029AC7C230A}"/>
              </a:ext>
            </a:extLst>
          </p:cNvPr>
          <p:cNvSpPr txBox="1"/>
          <p:nvPr/>
        </p:nvSpPr>
        <p:spPr>
          <a:xfrm>
            <a:off x="1825893" y="4918084"/>
            <a:ext cx="1939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250.000 personas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57B72DA-2459-4F0E-96A1-4E3A2A302ECB}"/>
              </a:ext>
            </a:extLst>
          </p:cNvPr>
          <p:cNvSpPr txBox="1"/>
          <p:nvPr/>
        </p:nvSpPr>
        <p:spPr>
          <a:xfrm>
            <a:off x="1752133" y="5626086"/>
            <a:ext cx="231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60% cebolla nacional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18F73B9-8EC0-4547-9C18-968ED97C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1" y="2628226"/>
            <a:ext cx="518288" cy="51828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BCE072B-3B56-46D3-9B94-FE5C7C738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2" y="4039818"/>
            <a:ext cx="518288" cy="51828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8D55F08-DBA5-4417-ACDE-71BA45010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0" y="4812144"/>
            <a:ext cx="552390" cy="55239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B0244F6-B9BB-4422-B95F-57805547B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52" y="5504534"/>
            <a:ext cx="552390" cy="55239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08A361DA-31EE-4B09-BC0D-A91333961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51" y="3300138"/>
            <a:ext cx="612661" cy="61266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A2FF6FC-7C17-4754-A5AA-4D765C7C1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1" y="1961331"/>
            <a:ext cx="513271" cy="5132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6637736-3957-4E17-A69B-95711F8FEB0F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Metodología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4CB5047-621B-467B-A81C-AA3EA1E155C4}"/>
              </a:ext>
            </a:extLst>
          </p:cNvPr>
          <p:cNvSpPr txBox="1"/>
          <p:nvPr/>
        </p:nvSpPr>
        <p:spPr>
          <a:xfrm>
            <a:off x="10001193" y="6614686"/>
            <a:ext cx="22550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Iconos de: </a:t>
            </a:r>
            <a:r>
              <a:rPr lang="es-CO" sz="11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https://icons8.com/icons</a:t>
            </a:r>
            <a:endParaRPr lang="es-CO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450B773F-AAFC-4A3A-805E-5BD351BEA655}"/>
              </a:ext>
            </a:extLst>
          </p:cNvPr>
          <p:cNvSpPr/>
          <p:nvPr/>
        </p:nvSpPr>
        <p:spPr>
          <a:xfrm>
            <a:off x="5632938" y="6111642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D78585-C84E-488A-8FFF-5CBC28C77446}"/>
              </a:ext>
            </a:extLst>
          </p:cNvPr>
          <p:cNvSpPr txBox="1"/>
          <p:nvPr/>
        </p:nvSpPr>
        <p:spPr>
          <a:xfrm>
            <a:off x="5534041" y="6214230"/>
            <a:ext cx="36859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 geográfica Zona de estudio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 con datos del SIGOT - IGAC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E9E2F40-692C-42A5-8092-EA24858778BA}"/>
              </a:ext>
            </a:extLst>
          </p:cNvPr>
          <p:cNvGrpSpPr/>
          <p:nvPr/>
        </p:nvGrpSpPr>
        <p:grpSpPr>
          <a:xfrm>
            <a:off x="5652351" y="1618676"/>
            <a:ext cx="333746" cy="369332"/>
            <a:chOff x="4611096" y="2471189"/>
            <a:chExt cx="333746" cy="369332"/>
          </a:xfrm>
        </p:grpSpPr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747DD249-B36D-4E7C-BBC8-0DD1C66B29C2}"/>
                </a:ext>
              </a:extLst>
            </p:cNvPr>
            <p:cNvCxnSpPr/>
            <p:nvPr/>
          </p:nvCxnSpPr>
          <p:spPr>
            <a:xfrm flipV="1">
              <a:off x="4762500" y="2474602"/>
              <a:ext cx="0" cy="278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6B9B04D4-DFD3-47D9-8D22-181BA288EEBC}"/>
                </a:ext>
              </a:extLst>
            </p:cNvPr>
            <p:cNvSpPr txBox="1"/>
            <p:nvPr/>
          </p:nvSpPr>
          <p:spPr>
            <a:xfrm>
              <a:off x="4611096" y="247118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91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EB154-BCB5-4563-B139-15E71030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MATERIALES </a:t>
            </a:r>
            <a:r>
              <a:rPr lang="es-CO" sz="2800" dirty="0">
                <a:solidFill>
                  <a:srgbClr val="0070C0"/>
                </a:solidFill>
              </a:rPr>
              <a:t>(campo)</a:t>
            </a:r>
            <a:endParaRPr lang="es-CO" dirty="0">
              <a:solidFill>
                <a:srgbClr val="0070C0"/>
              </a:solidFill>
            </a:endParaRP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0E33F892-EB03-442B-A575-3BF9A0CF7A1A}"/>
              </a:ext>
            </a:extLst>
          </p:cNvPr>
          <p:cNvGrpSpPr/>
          <p:nvPr/>
        </p:nvGrpSpPr>
        <p:grpSpPr>
          <a:xfrm>
            <a:off x="555888" y="975431"/>
            <a:ext cx="4834029" cy="2599756"/>
            <a:chOff x="227498" y="945618"/>
            <a:chExt cx="4834029" cy="2599756"/>
          </a:xfrm>
        </p:grpSpPr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98C113D1-6BE4-415E-9C03-FD4BC5FCB268}"/>
                </a:ext>
              </a:extLst>
            </p:cNvPr>
            <p:cNvSpPr/>
            <p:nvPr/>
          </p:nvSpPr>
          <p:spPr>
            <a:xfrm>
              <a:off x="227498" y="1160001"/>
              <a:ext cx="4834029" cy="2385373"/>
            </a:xfrm>
            <a:prstGeom prst="roundRect">
              <a:avLst>
                <a:gd name="adj" fmla="val 5825"/>
              </a:avLst>
            </a:prstGeom>
            <a:solidFill>
              <a:srgbClr val="7030A0">
                <a:alpha val="4000"/>
              </a:srgb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 w="571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026" name="Picture 2" descr="PHANTOM 4 PRO en stock, Nuevo DJI Phantom 4 pro.COMPRAR PHANTOM 4 PRO">
              <a:extLst>
                <a:ext uri="{FF2B5EF4-FFF2-40B4-BE49-F238E27FC236}">
                  <a16:creationId xmlns:a16="http://schemas.microsoft.com/office/drawing/2014/main" id="{5D2F5E84-608B-49A6-B4F9-00940CA3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64" y="1749821"/>
              <a:ext cx="2572484" cy="1577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61BF08C3-F9A6-4253-9E87-49E92C8E57DF}"/>
                </a:ext>
              </a:extLst>
            </p:cNvPr>
            <p:cNvSpPr txBox="1"/>
            <p:nvPr/>
          </p:nvSpPr>
          <p:spPr>
            <a:xfrm>
              <a:off x="382364" y="945618"/>
              <a:ext cx="1312010" cy="451485"/>
            </a:xfrm>
            <a:prstGeom prst="roundRect">
              <a:avLst>
                <a:gd name="adj" fmla="val 31875"/>
              </a:avLst>
            </a:prstGeom>
            <a:solidFill>
              <a:srgbClr val="7030A0"/>
            </a:solidFill>
            <a:ln w="2540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</a:rPr>
                <a:t>1 VUELO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4D792C0-C1DE-4F45-AA1A-90103FD4A1ED}"/>
                </a:ext>
              </a:extLst>
            </p:cNvPr>
            <p:cNvSpPr txBox="1"/>
            <p:nvPr/>
          </p:nvSpPr>
          <p:spPr>
            <a:xfrm>
              <a:off x="2491271" y="2761673"/>
              <a:ext cx="1971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DJI PHANTOM 4 PRO +</a:t>
              </a: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D42993F1-1A6D-4C5A-BD71-DF31AFDA263E}"/>
              </a:ext>
            </a:extLst>
          </p:cNvPr>
          <p:cNvGrpSpPr/>
          <p:nvPr/>
        </p:nvGrpSpPr>
        <p:grpSpPr>
          <a:xfrm>
            <a:off x="485095" y="3688944"/>
            <a:ext cx="5985164" cy="2947969"/>
            <a:chOff x="141062" y="3712983"/>
            <a:chExt cx="5985164" cy="2947969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2437CB0-E322-4C5D-890B-E9CB736C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24" y="4276246"/>
              <a:ext cx="727925" cy="1895638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9743CF6-026C-43DB-8D76-1C3719A9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855" y="4688948"/>
              <a:ext cx="1553578" cy="1330472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F3617D0-C7B0-4284-9185-A8E6DEE3B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4852" y="4750952"/>
              <a:ext cx="1438833" cy="1544709"/>
            </a:xfrm>
            <a:prstGeom prst="rect">
              <a:avLst/>
            </a:prstGeom>
          </p:spPr>
        </p:pic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811F29B3-D6BF-48BF-A261-370A85548952}"/>
                </a:ext>
              </a:extLst>
            </p:cNvPr>
            <p:cNvSpPr/>
            <p:nvPr/>
          </p:nvSpPr>
          <p:spPr>
            <a:xfrm>
              <a:off x="141062" y="3787177"/>
              <a:ext cx="5985164" cy="2873775"/>
            </a:xfrm>
            <a:prstGeom prst="roundRect">
              <a:avLst>
                <a:gd name="adj" fmla="val 5739"/>
              </a:avLst>
            </a:prstGeom>
            <a:solidFill>
              <a:schemeClr val="accent4">
                <a:lumMod val="60000"/>
                <a:lumOff val="40000"/>
                <a:alpha val="6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BBEDC89B-9ADC-4EBF-AA14-0A00A7065DF4}"/>
                </a:ext>
              </a:extLst>
            </p:cNvPr>
            <p:cNvSpPr txBox="1"/>
            <p:nvPr/>
          </p:nvSpPr>
          <p:spPr>
            <a:xfrm>
              <a:off x="349312" y="3712983"/>
              <a:ext cx="2423153" cy="451485"/>
            </a:xfrm>
            <a:prstGeom prst="roundRect">
              <a:avLst>
                <a:gd name="adj" fmla="val 31875"/>
              </a:avLst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</a:rPr>
                <a:t>2 DATOS EXTERNOS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E9AFE110-1BBE-4D20-A1B8-8204F0A3609E}"/>
                </a:ext>
              </a:extLst>
            </p:cNvPr>
            <p:cNvSpPr txBox="1"/>
            <p:nvPr/>
          </p:nvSpPr>
          <p:spPr>
            <a:xfrm>
              <a:off x="652554" y="6294599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GPS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FE4A1A90-7B91-463B-AA6F-6573BA742A01}"/>
                </a:ext>
              </a:extLst>
            </p:cNvPr>
            <p:cNvSpPr txBox="1"/>
            <p:nvPr/>
          </p:nvSpPr>
          <p:spPr>
            <a:xfrm>
              <a:off x="2486024" y="6275943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TERMOMETRO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6FF0C5A0-669B-430A-9CCB-E02B65D9B14F}"/>
                </a:ext>
              </a:extLst>
            </p:cNvPr>
            <p:cNvSpPr txBox="1"/>
            <p:nvPr/>
          </p:nvSpPr>
          <p:spPr>
            <a:xfrm>
              <a:off x="4397630" y="6277448"/>
              <a:ext cx="1290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DISCO SECCHI</a:t>
              </a:r>
            </a:p>
          </p:txBody>
        </p: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D17C673F-2A4A-422D-96CF-0913FCD51FFC}"/>
              </a:ext>
            </a:extLst>
          </p:cNvPr>
          <p:cNvGrpSpPr/>
          <p:nvPr/>
        </p:nvGrpSpPr>
        <p:grpSpPr>
          <a:xfrm>
            <a:off x="7492352" y="1118701"/>
            <a:ext cx="4414982" cy="2742471"/>
            <a:chOff x="7509164" y="948002"/>
            <a:chExt cx="4414982" cy="274247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6EA8194-F04E-4FD2-BCB5-94A49F6D4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6943" y="1622143"/>
              <a:ext cx="1822693" cy="1273244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FA8292A-7605-46C8-B04B-B335680F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5648" y="1639232"/>
              <a:ext cx="1933138" cy="1192721"/>
            </a:xfrm>
            <a:prstGeom prst="rect">
              <a:avLst/>
            </a:prstGeom>
          </p:spPr>
        </p:pic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8BAD683B-336D-4398-92C4-6CEF725ECBAC}"/>
                </a:ext>
              </a:extLst>
            </p:cNvPr>
            <p:cNvSpPr/>
            <p:nvPr/>
          </p:nvSpPr>
          <p:spPr>
            <a:xfrm>
              <a:off x="7509164" y="1160001"/>
              <a:ext cx="4414982" cy="2530472"/>
            </a:xfrm>
            <a:prstGeom prst="roundRect">
              <a:avLst>
                <a:gd name="adj" fmla="val 7177"/>
              </a:avLst>
            </a:prstGeom>
            <a:solidFill>
              <a:schemeClr val="accent2">
                <a:lumMod val="75000"/>
                <a:alpha val="8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621F7FA-CCC3-4BFC-9AE4-BFE6A0CE947E}"/>
                </a:ext>
              </a:extLst>
            </p:cNvPr>
            <p:cNvSpPr txBox="1"/>
            <p:nvPr/>
          </p:nvSpPr>
          <p:spPr>
            <a:xfrm>
              <a:off x="7698164" y="948002"/>
              <a:ext cx="2084419" cy="451485"/>
            </a:xfrm>
            <a:prstGeom prst="roundRect">
              <a:avLst>
                <a:gd name="adj" fmla="val 31875"/>
              </a:avLst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</a:rPr>
                <a:t>4 TRANSPORTE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77F851A-5BFA-4C8E-9416-1F26459CA90D}"/>
                </a:ext>
              </a:extLst>
            </p:cNvPr>
            <p:cNvSpPr txBox="1"/>
            <p:nvPr/>
          </p:nvSpPr>
          <p:spPr>
            <a:xfrm>
              <a:off x="8004470" y="3039916"/>
              <a:ext cx="14949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PAPEL ALUMINIO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6BD1FFAC-705A-4A4F-A790-3D7EF042140B}"/>
                </a:ext>
              </a:extLst>
            </p:cNvPr>
            <p:cNvSpPr txBox="1"/>
            <p:nvPr/>
          </p:nvSpPr>
          <p:spPr>
            <a:xfrm>
              <a:off x="10507220" y="3052668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NEVERA</a:t>
              </a:r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BCBD6832-DE93-4265-8B43-3E4BD9427FFD}"/>
              </a:ext>
            </a:extLst>
          </p:cNvPr>
          <p:cNvGrpSpPr/>
          <p:nvPr/>
        </p:nvGrpSpPr>
        <p:grpSpPr>
          <a:xfrm>
            <a:off x="6784076" y="3948566"/>
            <a:ext cx="5287174" cy="2612725"/>
            <a:chOff x="6735659" y="4178347"/>
            <a:chExt cx="5287174" cy="2612725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24890C9-BC5C-46FE-B66B-FAAD5F447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9805" y="4513230"/>
              <a:ext cx="1221971" cy="1824644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7AD462B-2A0B-4959-A549-C05AA088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542" y="4471576"/>
              <a:ext cx="1866298" cy="1866298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65457BEE-7B69-4A44-8B57-761155FD2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4482" y="4823227"/>
              <a:ext cx="1223376" cy="1276149"/>
            </a:xfrm>
            <a:prstGeom prst="rect">
              <a:avLst/>
            </a:prstGeom>
          </p:spPr>
        </p:pic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96145E07-A7E1-4086-82B3-04B1ED904ADB}"/>
                </a:ext>
              </a:extLst>
            </p:cNvPr>
            <p:cNvSpPr/>
            <p:nvPr/>
          </p:nvSpPr>
          <p:spPr>
            <a:xfrm>
              <a:off x="6735659" y="4404092"/>
              <a:ext cx="5287174" cy="2386980"/>
            </a:xfrm>
            <a:prstGeom prst="roundRect">
              <a:avLst>
                <a:gd name="adj" fmla="val 9315"/>
              </a:avLst>
            </a:prstGeom>
            <a:solidFill>
              <a:schemeClr val="accent6">
                <a:lumMod val="75000"/>
                <a:alpha val="18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F2365AD4-18F0-4B8E-A594-2B8A17A8429E}"/>
                </a:ext>
              </a:extLst>
            </p:cNvPr>
            <p:cNvSpPr txBox="1"/>
            <p:nvPr/>
          </p:nvSpPr>
          <p:spPr>
            <a:xfrm>
              <a:off x="6888777" y="4178347"/>
              <a:ext cx="1866298" cy="451485"/>
            </a:xfrm>
            <a:prstGeom prst="roundRect">
              <a:avLst>
                <a:gd name="adj" fmla="val 31875"/>
              </a:avLst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</a:rPr>
                <a:t>3 MUESTRAS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2F19D175-8D6D-4A2A-BC9B-DA4ADF7391D4}"/>
                </a:ext>
              </a:extLst>
            </p:cNvPr>
            <p:cNvSpPr txBox="1"/>
            <p:nvPr/>
          </p:nvSpPr>
          <p:spPr>
            <a:xfrm>
              <a:off x="6910682" y="6233307"/>
              <a:ext cx="16299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FILTRO 0.7 MICRAS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920FF9A8-7CC9-4865-AF90-E36595ACA285}"/>
                </a:ext>
              </a:extLst>
            </p:cNvPr>
            <p:cNvSpPr txBox="1"/>
            <p:nvPr/>
          </p:nvSpPr>
          <p:spPr>
            <a:xfrm>
              <a:off x="8916811" y="6233306"/>
              <a:ext cx="901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KITASATO</a:t>
              </a:r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CE3D2BB9-900B-4646-A8E5-09DBF00642D0}"/>
                </a:ext>
              </a:extLst>
            </p:cNvPr>
            <p:cNvSpPr txBox="1"/>
            <p:nvPr/>
          </p:nvSpPr>
          <p:spPr>
            <a:xfrm>
              <a:off x="10419673" y="6233305"/>
              <a:ext cx="1504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FILTRO DE VACIO</a:t>
              </a:r>
            </a:p>
          </p:txBody>
        </p:sp>
      </p:grp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D7CAE43F-EF63-4374-AED8-0F09EAD88832}"/>
              </a:ext>
            </a:extLst>
          </p:cNvPr>
          <p:cNvSpPr/>
          <p:nvPr/>
        </p:nvSpPr>
        <p:spPr>
          <a:xfrm>
            <a:off x="1842871" y="5267993"/>
            <a:ext cx="581025" cy="3714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865468BF-83DE-41BB-A58B-F41DA7B550A3}"/>
              </a:ext>
            </a:extLst>
          </p:cNvPr>
          <p:cNvSpPr/>
          <p:nvPr/>
        </p:nvSpPr>
        <p:spPr>
          <a:xfrm>
            <a:off x="4268037" y="5297379"/>
            <a:ext cx="581025" cy="37147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654F68A-8883-46D7-9B5F-1D8CCADACE91}"/>
              </a:ext>
            </a:extLst>
          </p:cNvPr>
          <p:cNvSpPr/>
          <p:nvPr/>
        </p:nvSpPr>
        <p:spPr>
          <a:xfrm>
            <a:off x="8422886" y="5218102"/>
            <a:ext cx="581025" cy="3714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31EFAFE-DB86-4AD7-96BB-6B9EC5733F02}"/>
              </a:ext>
            </a:extLst>
          </p:cNvPr>
          <p:cNvSpPr/>
          <p:nvPr/>
        </p:nvSpPr>
        <p:spPr>
          <a:xfrm>
            <a:off x="9879202" y="5192367"/>
            <a:ext cx="581025" cy="3714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7D37E48A-AF1A-4881-BA2F-F89CC7601F85}"/>
              </a:ext>
            </a:extLst>
          </p:cNvPr>
          <p:cNvSpPr/>
          <p:nvPr/>
        </p:nvSpPr>
        <p:spPr>
          <a:xfrm>
            <a:off x="9520073" y="2773251"/>
            <a:ext cx="581025" cy="3714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4E6FF4-5BB8-453B-9E2F-5401041D0EAC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Metodología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F6964E-058A-4A8E-ACCB-03B97FE47607}"/>
              </a:ext>
            </a:extLst>
          </p:cNvPr>
          <p:cNvSpPr txBox="1"/>
          <p:nvPr/>
        </p:nvSpPr>
        <p:spPr>
          <a:xfrm>
            <a:off x="10101097" y="6614686"/>
            <a:ext cx="2155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Imágenes de: Propias de autor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63966C9-24A3-47DB-9155-513CE061EFC5}"/>
              </a:ext>
            </a:extLst>
          </p:cNvPr>
          <p:cNvSpPr txBox="1"/>
          <p:nvPr/>
        </p:nvSpPr>
        <p:spPr>
          <a:xfrm>
            <a:off x="5666240" y="1908870"/>
            <a:ext cx="1549788" cy="1532334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Todos los materiales fueron adquiridos con recursos propios</a:t>
            </a:r>
          </a:p>
        </p:txBody>
      </p:sp>
    </p:spTree>
    <p:extLst>
      <p:ext uri="{BB962C8B-B14F-4D97-AF65-F5344CB8AC3E}">
        <p14:creationId xmlns:p14="http://schemas.microsoft.com/office/powerpoint/2010/main" val="108070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5E7ADB0-20D0-4320-8DBB-11671A8D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94" y="4014841"/>
            <a:ext cx="2191135" cy="16433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D2745B9-B835-4F34-80BB-1283ECB84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94" y="3976254"/>
            <a:ext cx="1957647" cy="19576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BDDC3E-9A3B-4544-BE10-C2646F4AA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33" y="4439545"/>
            <a:ext cx="1275303" cy="1494356"/>
          </a:xfrm>
          <a:prstGeom prst="rect">
            <a:avLst/>
          </a:prstGeom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0FE1C630-C6D2-4A8B-9653-0CA75D2D2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61" y="1741020"/>
            <a:ext cx="2127698" cy="149435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103FA4B-FC4D-4671-8A7D-FFD29AEA3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35" y="1531240"/>
            <a:ext cx="510545" cy="19457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99EE4CA-FBEC-4BB4-8B11-91621947C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08" y="1685965"/>
            <a:ext cx="1065593" cy="1589727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38E7F71-50D2-4070-A0FA-52E143674679}"/>
              </a:ext>
            </a:extLst>
          </p:cNvPr>
          <p:cNvSpPr/>
          <p:nvPr/>
        </p:nvSpPr>
        <p:spPr>
          <a:xfrm>
            <a:off x="872835" y="1341755"/>
            <a:ext cx="10446327" cy="5126181"/>
          </a:xfrm>
          <a:prstGeom prst="roundRect">
            <a:avLst>
              <a:gd name="adj" fmla="val 7986"/>
            </a:avLst>
          </a:prstGeom>
          <a:solidFill>
            <a:schemeClr val="accent1">
              <a:lumMod val="40000"/>
              <a:lumOff val="60000"/>
              <a:alpha val="19000"/>
            </a:schemeClr>
          </a:solidFill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11BE7-80DD-4456-A211-DD0C9DC9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MATERIALES</a:t>
            </a:r>
            <a:r>
              <a:rPr lang="es-CO" sz="4000" dirty="0">
                <a:solidFill>
                  <a:srgbClr val="0070C0"/>
                </a:solidFill>
              </a:rPr>
              <a:t> </a:t>
            </a:r>
            <a:r>
              <a:rPr lang="es-CO" sz="2800" dirty="0">
                <a:solidFill>
                  <a:srgbClr val="0070C0"/>
                </a:solidFill>
              </a:rPr>
              <a:t>(laboratorio)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9C32D32-5A08-4BE9-9B65-6C6BCF68D9DA}"/>
              </a:ext>
            </a:extLst>
          </p:cNvPr>
          <p:cNvSpPr txBox="1"/>
          <p:nvPr/>
        </p:nvSpPr>
        <p:spPr>
          <a:xfrm>
            <a:off x="1620140" y="3303497"/>
            <a:ext cx="1326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ACETONA 90%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29FB50-6F97-4DD2-91B4-67727DDFBB21}"/>
              </a:ext>
            </a:extLst>
          </p:cNvPr>
          <p:cNvSpPr txBox="1"/>
          <p:nvPr/>
        </p:nvSpPr>
        <p:spPr>
          <a:xfrm>
            <a:off x="5206255" y="3404819"/>
            <a:ext cx="1326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PROBETA 10ML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28436CB-831A-4D51-A4BD-37F7895FE58E}"/>
              </a:ext>
            </a:extLst>
          </p:cNvPr>
          <p:cNvSpPr txBox="1"/>
          <p:nvPr/>
        </p:nvSpPr>
        <p:spPr>
          <a:xfrm>
            <a:off x="8805448" y="3386528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MORTERO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C6ED48F-3493-48B0-8B86-3C5DBD7588DA}"/>
              </a:ext>
            </a:extLst>
          </p:cNvPr>
          <p:cNvSpPr txBox="1"/>
          <p:nvPr/>
        </p:nvSpPr>
        <p:spPr>
          <a:xfrm>
            <a:off x="9092234" y="6030849"/>
            <a:ext cx="7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PIPETAS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0E790F3-02EE-411F-94C3-A81DE35BCE8C}"/>
              </a:ext>
            </a:extLst>
          </p:cNvPr>
          <p:cNvSpPr txBox="1"/>
          <p:nvPr/>
        </p:nvSpPr>
        <p:spPr>
          <a:xfrm>
            <a:off x="5020194" y="6025706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CENTRIFUGA 200 rpm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606150B-F9F9-4D29-AC80-C1C4BF6DD572}"/>
              </a:ext>
            </a:extLst>
          </p:cNvPr>
          <p:cNvSpPr txBox="1"/>
          <p:nvPr/>
        </p:nvSpPr>
        <p:spPr>
          <a:xfrm>
            <a:off x="1444464" y="5764096"/>
            <a:ext cx="2078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Espectrofotómetro Milton Roy </a:t>
            </a:r>
            <a:r>
              <a:rPr lang="es-CO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Spectronic</a:t>
            </a:r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0635BC8-2A40-4D7B-83F7-21A0B81F4F37}"/>
              </a:ext>
            </a:extLst>
          </p:cNvPr>
          <p:cNvSpPr txBox="1"/>
          <p:nvPr/>
        </p:nvSpPr>
        <p:spPr>
          <a:xfrm>
            <a:off x="1152146" y="1206675"/>
            <a:ext cx="3309018" cy="451485"/>
          </a:xfrm>
          <a:prstGeom prst="roundRect">
            <a:avLst>
              <a:gd name="adj" fmla="val 31875"/>
            </a:avLst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5 EXTRACCIÓN CLOROFILA-A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645650F-E02F-421E-9F9F-CE714CE3AE21}"/>
              </a:ext>
            </a:extLst>
          </p:cNvPr>
          <p:cNvSpPr/>
          <p:nvPr/>
        </p:nvSpPr>
        <p:spPr>
          <a:xfrm>
            <a:off x="3956594" y="2396087"/>
            <a:ext cx="581025" cy="37147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A07CA20A-7E36-4AEC-BF07-B093BDAA5852}"/>
              </a:ext>
            </a:extLst>
          </p:cNvPr>
          <p:cNvSpPr/>
          <p:nvPr/>
        </p:nvSpPr>
        <p:spPr>
          <a:xfrm>
            <a:off x="7269776" y="2396087"/>
            <a:ext cx="581025" cy="37147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C5685F6-C07F-457F-A8BB-7D792628C9EE}"/>
              </a:ext>
            </a:extLst>
          </p:cNvPr>
          <p:cNvSpPr/>
          <p:nvPr/>
        </p:nvSpPr>
        <p:spPr>
          <a:xfrm rot="10800000">
            <a:off x="3971825" y="4711397"/>
            <a:ext cx="581025" cy="37147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487DCEB6-E384-4194-9974-D4BC32D50FF7}"/>
              </a:ext>
            </a:extLst>
          </p:cNvPr>
          <p:cNvSpPr/>
          <p:nvPr/>
        </p:nvSpPr>
        <p:spPr>
          <a:xfrm rot="10800000">
            <a:off x="7378575" y="4724285"/>
            <a:ext cx="581025" cy="37147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EA5DEB4E-0ADC-4A91-9AF5-D63375C58A29}"/>
              </a:ext>
            </a:extLst>
          </p:cNvPr>
          <p:cNvSpPr/>
          <p:nvPr/>
        </p:nvSpPr>
        <p:spPr>
          <a:xfrm rot="5400000">
            <a:off x="9099291" y="3963295"/>
            <a:ext cx="581025" cy="37147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27A8F42-C26D-4BB2-A6CA-5ACBD033AAE6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Metodología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3660B7A-3927-4540-A5D9-157267DE3F40}"/>
              </a:ext>
            </a:extLst>
          </p:cNvPr>
          <p:cNvSpPr txBox="1"/>
          <p:nvPr/>
        </p:nvSpPr>
        <p:spPr>
          <a:xfrm>
            <a:off x="10248900" y="6614686"/>
            <a:ext cx="20073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Imágenes de: Propias de autor</a:t>
            </a:r>
          </a:p>
        </p:txBody>
      </p:sp>
    </p:spTree>
    <p:extLst>
      <p:ext uri="{BB962C8B-B14F-4D97-AF65-F5344CB8AC3E}">
        <p14:creationId xmlns:p14="http://schemas.microsoft.com/office/powerpoint/2010/main" val="145572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80F4F251-4CE9-40B9-9E70-7D6AE5A7876F}"/>
              </a:ext>
            </a:extLst>
          </p:cNvPr>
          <p:cNvSpPr/>
          <p:nvPr/>
        </p:nvSpPr>
        <p:spPr>
          <a:xfrm>
            <a:off x="0" y="4849091"/>
            <a:ext cx="12192000" cy="10525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C142AE-B0DD-4A0B-896E-B841E3BE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IMÁGENES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CFF269-8776-4741-90A2-894FBEE9A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6"/>
          <a:stretch/>
        </p:blipFill>
        <p:spPr>
          <a:xfrm>
            <a:off x="962093" y="2208652"/>
            <a:ext cx="10570524" cy="22698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AB55E54-9932-45A1-9188-77F4DC9E7C80}"/>
              </a:ext>
            </a:extLst>
          </p:cNvPr>
          <p:cNvSpPr txBox="1"/>
          <p:nvPr/>
        </p:nvSpPr>
        <p:spPr>
          <a:xfrm>
            <a:off x="638820" y="1582507"/>
            <a:ext cx="3309018" cy="451485"/>
          </a:xfrm>
          <a:prstGeom prst="roundRect">
            <a:avLst>
              <a:gd name="adj" fmla="val 31875"/>
            </a:avLst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DESCARGA DE IMÁGENES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AACE98-7A92-49F9-8DD7-8CC42DE260B3}"/>
              </a:ext>
            </a:extLst>
          </p:cNvPr>
          <p:cNvSpPr txBox="1"/>
          <p:nvPr/>
        </p:nvSpPr>
        <p:spPr>
          <a:xfrm>
            <a:off x="919162" y="6192444"/>
            <a:ext cx="821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Periodo de descarga no mayor al mes y con  menor cobertura de nubes.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992E917-A991-476C-98BC-83B48784ED93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Metodología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3EFEA6-F1B4-4CA3-9869-F3C0EBD673DE}"/>
              </a:ext>
            </a:extLst>
          </p:cNvPr>
          <p:cNvSpPr txBox="1"/>
          <p:nvPr/>
        </p:nvSpPr>
        <p:spPr>
          <a:xfrm>
            <a:off x="980854" y="5096812"/>
            <a:ext cx="1204944" cy="451485"/>
          </a:xfrm>
          <a:prstGeom prst="roundRect">
            <a:avLst>
              <a:gd name="adj" fmla="val 31875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</a:rPr>
              <a:t>ACOLITE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2DAD2D0-7761-4B3C-BF0E-B74F4FD4936D}"/>
              </a:ext>
            </a:extLst>
          </p:cNvPr>
          <p:cNvSpPr txBox="1"/>
          <p:nvPr/>
        </p:nvSpPr>
        <p:spPr>
          <a:xfrm>
            <a:off x="4114279" y="5085915"/>
            <a:ext cx="2714201" cy="451485"/>
          </a:xfrm>
          <a:prstGeom prst="roundRect">
            <a:avLst>
              <a:gd name="adj" fmla="val 31875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2060"/>
                </a:solidFill>
              </a:rPr>
              <a:t>Corrección atmosférica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1EFF6C-638D-4431-89B2-BF2235976EC4}"/>
              </a:ext>
            </a:extLst>
          </p:cNvPr>
          <p:cNvSpPr txBox="1"/>
          <p:nvPr/>
        </p:nvSpPr>
        <p:spPr>
          <a:xfrm>
            <a:off x="8311528" y="4987906"/>
            <a:ext cx="3221089" cy="677228"/>
          </a:xfrm>
          <a:prstGeom prst="roundRect">
            <a:avLst>
              <a:gd name="adj" fmla="val 31875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Ajuste de espectro oscuro</a:t>
            </a:r>
          </a:p>
          <a:p>
            <a:r>
              <a:rPr lang="es-CO" sz="1600" b="1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DSF</a:t>
            </a:r>
            <a:r>
              <a:rPr lang="es-CO" sz="14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1400" b="0" i="0" u="none" strike="noStrike" baseline="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s-CO" sz="1400" b="0" i="0" u="none" strike="noStrike" baseline="0" dirty="0" err="1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Vanhellemont</a:t>
            </a:r>
            <a:r>
              <a:rPr lang="es-CO" sz="1400" b="0" i="0" u="none" strike="noStrike" baseline="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s-CO" sz="1400" b="0" i="0" u="none" strike="noStrike" baseline="0" dirty="0" err="1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Ruddick</a:t>
            </a:r>
            <a:r>
              <a:rPr lang="es-CO" sz="1400" b="0" i="0" u="none" strike="noStrike" baseline="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2018)</a:t>
            </a:r>
            <a:endParaRPr lang="es-CO" sz="140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EA80138-1405-4488-92A8-E694ABA1BCD0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2185798" y="5311658"/>
            <a:ext cx="1928481" cy="1089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F54DE00-DAB7-46B6-89F7-26A98A4FB12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6828480" y="5311658"/>
            <a:ext cx="1483048" cy="148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igno más 26">
            <a:extLst>
              <a:ext uri="{FF2B5EF4-FFF2-40B4-BE49-F238E27FC236}">
                <a16:creationId xmlns:a16="http://schemas.microsoft.com/office/drawing/2014/main" id="{DB3ADCE1-8077-44AE-9B7C-EE00EE7D8E00}"/>
              </a:ext>
            </a:extLst>
          </p:cNvPr>
          <p:cNvSpPr/>
          <p:nvPr/>
        </p:nvSpPr>
        <p:spPr>
          <a:xfrm>
            <a:off x="1099126" y="2752436"/>
            <a:ext cx="267855" cy="249382"/>
          </a:xfrm>
          <a:prstGeom prst="mathPlu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Signo más 28">
            <a:extLst>
              <a:ext uri="{FF2B5EF4-FFF2-40B4-BE49-F238E27FC236}">
                <a16:creationId xmlns:a16="http://schemas.microsoft.com/office/drawing/2014/main" id="{6E61AA08-9089-4AB0-867D-F44895BF04DF}"/>
              </a:ext>
            </a:extLst>
          </p:cNvPr>
          <p:cNvSpPr/>
          <p:nvPr/>
        </p:nvSpPr>
        <p:spPr>
          <a:xfrm>
            <a:off x="1094506" y="3103800"/>
            <a:ext cx="267855" cy="249382"/>
          </a:xfrm>
          <a:prstGeom prst="mathPlu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Signo más 30">
            <a:extLst>
              <a:ext uri="{FF2B5EF4-FFF2-40B4-BE49-F238E27FC236}">
                <a16:creationId xmlns:a16="http://schemas.microsoft.com/office/drawing/2014/main" id="{42815A52-1A79-4FD9-A6EF-1CD9701F1290}"/>
              </a:ext>
            </a:extLst>
          </p:cNvPr>
          <p:cNvSpPr/>
          <p:nvPr/>
        </p:nvSpPr>
        <p:spPr>
          <a:xfrm>
            <a:off x="1099126" y="3414221"/>
            <a:ext cx="267855" cy="249382"/>
          </a:xfrm>
          <a:prstGeom prst="mathPlu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Signo más 32">
            <a:extLst>
              <a:ext uri="{FF2B5EF4-FFF2-40B4-BE49-F238E27FC236}">
                <a16:creationId xmlns:a16="http://schemas.microsoft.com/office/drawing/2014/main" id="{116B3C6E-DD97-4662-81C6-0C6AAB6FED47}"/>
              </a:ext>
            </a:extLst>
          </p:cNvPr>
          <p:cNvSpPr/>
          <p:nvPr/>
        </p:nvSpPr>
        <p:spPr>
          <a:xfrm>
            <a:off x="919162" y="5625841"/>
            <a:ext cx="267855" cy="24938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CA06DB5-2F8D-4B9A-AFE3-F19C3B9954FC}"/>
              </a:ext>
            </a:extLst>
          </p:cNvPr>
          <p:cNvSpPr txBox="1"/>
          <p:nvPr/>
        </p:nvSpPr>
        <p:spPr>
          <a:xfrm>
            <a:off x="1111318" y="5625841"/>
            <a:ext cx="2334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</a:rPr>
              <a:t>Se aplica la corrección atmosférica</a:t>
            </a:r>
          </a:p>
        </p:txBody>
      </p:sp>
    </p:spTree>
    <p:extLst>
      <p:ext uri="{BB962C8B-B14F-4D97-AF65-F5344CB8AC3E}">
        <p14:creationId xmlns:p14="http://schemas.microsoft.com/office/powerpoint/2010/main" val="1631266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170ED7B4-7292-45F6-8C03-B3B9A7337400}"/>
              </a:ext>
            </a:extLst>
          </p:cNvPr>
          <p:cNvSpPr/>
          <p:nvPr/>
        </p:nvSpPr>
        <p:spPr>
          <a:xfrm>
            <a:off x="595758" y="1553504"/>
            <a:ext cx="6341251" cy="3106169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71B916-B9D2-4C21-810A-0F34C9CA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MOSAICO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3C044A-C277-4F92-AE2F-F6BA5091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" y="2965460"/>
            <a:ext cx="5424055" cy="12082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36C681-7863-41BF-88FB-E436B61A8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530" y="985314"/>
            <a:ext cx="3666712" cy="51685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BD08997-2307-4D5B-8BC4-9D87A332F697}"/>
              </a:ext>
            </a:extLst>
          </p:cNvPr>
          <p:cNvSpPr txBox="1"/>
          <p:nvPr/>
        </p:nvSpPr>
        <p:spPr>
          <a:xfrm>
            <a:off x="1059873" y="1783834"/>
            <a:ext cx="1541054" cy="451485"/>
          </a:xfrm>
          <a:prstGeom prst="roundRect">
            <a:avLst>
              <a:gd name="adj" fmla="val 31875"/>
            </a:avLst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PASO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45217A-949E-41D2-AFCB-69F72ADFA9D7}"/>
              </a:ext>
            </a:extLst>
          </p:cNvPr>
          <p:cNvSpPr txBox="1"/>
          <p:nvPr/>
        </p:nvSpPr>
        <p:spPr>
          <a:xfrm>
            <a:off x="5008027" y="5042592"/>
            <a:ext cx="1541054" cy="451485"/>
          </a:xfrm>
          <a:prstGeom prst="roundRect">
            <a:avLst>
              <a:gd name="adj" fmla="val 31875"/>
            </a:avLst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PASO 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06612DB-4516-4037-90FB-D2CC03BA8F21}"/>
              </a:ext>
            </a:extLst>
          </p:cNvPr>
          <p:cNvSpPr txBox="1"/>
          <p:nvPr/>
        </p:nvSpPr>
        <p:spPr>
          <a:xfrm>
            <a:off x="4935415" y="5654594"/>
            <a:ext cx="455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Aplicación algoritmo SIFT</a:t>
            </a:r>
          </a:p>
          <a:p>
            <a:r>
              <a:rPr lang="es-CO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Perdida de la georreferenciación.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6102647-B63E-4F87-A26A-4E7F5E7E024E}"/>
              </a:ext>
            </a:extLst>
          </p:cNvPr>
          <p:cNvSpPr txBox="1"/>
          <p:nvPr/>
        </p:nvSpPr>
        <p:spPr>
          <a:xfrm>
            <a:off x="1059872" y="2420896"/>
            <a:ext cx="455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Georreferenciación aproximada.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79B80-4367-48A7-B23D-9BAB1E7764D1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Metodología</a:t>
            </a: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F2D6BAAD-A43C-4DDA-9912-4762B34B1E72}"/>
              </a:ext>
            </a:extLst>
          </p:cNvPr>
          <p:cNvSpPr/>
          <p:nvPr/>
        </p:nvSpPr>
        <p:spPr>
          <a:xfrm>
            <a:off x="1059872" y="4197908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122E66-B1F4-4484-8EF7-7C50AB084362}"/>
              </a:ext>
            </a:extLst>
          </p:cNvPr>
          <p:cNvSpPr txBox="1"/>
          <p:nvPr/>
        </p:nvSpPr>
        <p:spPr>
          <a:xfrm>
            <a:off x="978493" y="4267536"/>
            <a:ext cx="27878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georreferenciación aproximada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755F3085-6FB8-4901-9BCF-AA0A74A9AD72}"/>
              </a:ext>
            </a:extLst>
          </p:cNvPr>
          <p:cNvSpPr/>
          <p:nvPr/>
        </p:nvSpPr>
        <p:spPr>
          <a:xfrm>
            <a:off x="8441747" y="6182864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D21B053-C644-46F6-845A-B2DAA9EDE0F4}"/>
              </a:ext>
            </a:extLst>
          </p:cNvPr>
          <p:cNvSpPr txBox="1"/>
          <p:nvPr/>
        </p:nvSpPr>
        <p:spPr>
          <a:xfrm>
            <a:off x="8360368" y="6252492"/>
            <a:ext cx="27878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algoritmo SIFT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</p:spTree>
    <p:extLst>
      <p:ext uri="{BB962C8B-B14F-4D97-AF65-F5344CB8AC3E}">
        <p14:creationId xmlns:p14="http://schemas.microsoft.com/office/powerpoint/2010/main" val="34333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148A8BC-FA8A-4D28-955F-507EDBEE3B91}"/>
              </a:ext>
            </a:extLst>
          </p:cNvPr>
          <p:cNvSpPr/>
          <p:nvPr/>
        </p:nvSpPr>
        <p:spPr>
          <a:xfrm>
            <a:off x="3038764" y="923637"/>
            <a:ext cx="1054763" cy="909676"/>
          </a:xfrm>
          <a:prstGeom prst="roundRect">
            <a:avLst>
              <a:gd name="adj" fmla="val 183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22CA200-A676-47CE-B0DA-F9FD5BEDAF67}"/>
              </a:ext>
            </a:extLst>
          </p:cNvPr>
          <p:cNvSpPr/>
          <p:nvPr/>
        </p:nvSpPr>
        <p:spPr>
          <a:xfrm>
            <a:off x="434109" y="923636"/>
            <a:ext cx="2931978" cy="5241276"/>
          </a:xfrm>
          <a:prstGeom prst="roundRect">
            <a:avLst>
              <a:gd name="adj" fmla="val 461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932D0D-90FE-48F4-AC10-A18A8F81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FASE DE CAMPO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66919F-7BF3-45EB-B43A-248C5AFB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32" y="1073092"/>
            <a:ext cx="7183709" cy="5365256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E9551F45-9AEB-421B-BFCC-67E106351A1A}"/>
              </a:ext>
            </a:extLst>
          </p:cNvPr>
          <p:cNvGrpSpPr/>
          <p:nvPr/>
        </p:nvGrpSpPr>
        <p:grpSpPr>
          <a:xfrm>
            <a:off x="555484" y="4066848"/>
            <a:ext cx="2702760" cy="2016642"/>
            <a:chOff x="182886" y="2268011"/>
            <a:chExt cx="3272576" cy="2196703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E849CB1F-56D3-4616-B005-B17E63180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6" y="2268011"/>
              <a:ext cx="3272576" cy="2180539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54E83EB-051D-447B-83F0-D861CFC4A11F}"/>
                </a:ext>
              </a:extLst>
            </p:cNvPr>
            <p:cNvSpPr txBox="1"/>
            <p:nvPr/>
          </p:nvSpPr>
          <p:spPr>
            <a:xfrm>
              <a:off x="182886" y="4095382"/>
              <a:ext cx="3266414" cy="369332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Preparación del vuelo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0532DE09-20C5-4D75-81AA-04DAFF7A18BB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Metodología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E60D912-8003-432D-83BB-9B169DA72973}"/>
              </a:ext>
            </a:extLst>
          </p:cNvPr>
          <p:cNvGrpSpPr/>
          <p:nvPr/>
        </p:nvGrpSpPr>
        <p:grpSpPr>
          <a:xfrm>
            <a:off x="4785576" y="1463981"/>
            <a:ext cx="333746" cy="369332"/>
            <a:chOff x="4611096" y="2471189"/>
            <a:chExt cx="333746" cy="369332"/>
          </a:xfrm>
        </p:grpSpPr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47028C11-1A52-4C53-B407-82BD9169E0BA}"/>
                </a:ext>
              </a:extLst>
            </p:cNvPr>
            <p:cNvCxnSpPr/>
            <p:nvPr/>
          </p:nvCxnSpPr>
          <p:spPr>
            <a:xfrm flipV="1">
              <a:off x="4762500" y="2474602"/>
              <a:ext cx="0" cy="278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F035750-9B63-41EB-BF4A-4A2C8130BD78}"/>
                </a:ext>
              </a:extLst>
            </p:cNvPr>
            <p:cNvSpPr txBox="1"/>
            <p:nvPr/>
          </p:nvSpPr>
          <p:spPr>
            <a:xfrm>
              <a:off x="4611096" y="247118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N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4B6FD9B-5064-4DA8-B2E9-793EE8170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83" y="1029462"/>
            <a:ext cx="2706222" cy="225973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73F7CC3-DD28-4BAE-9C52-FE8CE258A3E8}"/>
              </a:ext>
            </a:extLst>
          </p:cNvPr>
          <p:cNvSpPr txBox="1"/>
          <p:nvPr/>
        </p:nvSpPr>
        <p:spPr>
          <a:xfrm>
            <a:off x="555483" y="3286041"/>
            <a:ext cx="2702760" cy="830997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>
            <a:spAutoFit/>
          </a:bodyPr>
          <a:lstStyle/>
          <a:p>
            <a:r>
              <a:rPr lang="es-CO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Salida 1: </a:t>
            </a:r>
            <a:r>
              <a:rPr lang="es-CO" sz="16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 vuelos </a:t>
            </a:r>
            <a:r>
              <a:rPr lang="es-CO" sz="16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451ha</a:t>
            </a:r>
            <a:r>
              <a:rPr lang="es-CO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16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350m</a:t>
            </a:r>
          </a:p>
          <a:p>
            <a:r>
              <a:rPr lang="es-CO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Salida 2: </a:t>
            </a:r>
            <a:r>
              <a:rPr lang="es-CO" sz="16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 vuelos </a:t>
            </a:r>
            <a:r>
              <a:rPr lang="es-CO" sz="16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204ha</a:t>
            </a:r>
            <a:r>
              <a:rPr lang="es-CO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16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150m</a:t>
            </a:r>
            <a:endParaRPr lang="es-CO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E12C5569-AF86-41FA-A4BE-D5418492C95B}"/>
              </a:ext>
            </a:extLst>
          </p:cNvPr>
          <p:cNvSpPr/>
          <p:nvPr/>
        </p:nvSpPr>
        <p:spPr>
          <a:xfrm>
            <a:off x="4892305" y="6418610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B56D335-9A4A-41C5-8BF6-657BEC45BD45}"/>
              </a:ext>
            </a:extLst>
          </p:cNvPr>
          <p:cNvSpPr txBox="1"/>
          <p:nvPr/>
        </p:nvSpPr>
        <p:spPr>
          <a:xfrm>
            <a:off x="5012438" y="6356617"/>
            <a:ext cx="36859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Localización geográfica Puntos de muestreo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 con datos del SIGOT - IGAC</a:t>
            </a:r>
          </a:p>
        </p:txBody>
      </p:sp>
      <p:pic>
        <p:nvPicPr>
          <p:cNvPr id="1026" name="Picture 2" descr="DroneDeploy | LinkedIn">
            <a:extLst>
              <a:ext uri="{FF2B5EF4-FFF2-40B4-BE49-F238E27FC236}">
                <a16:creationId xmlns:a16="http://schemas.microsoft.com/office/drawing/2014/main" id="{E7769157-2FDF-41EA-B74B-F25950A3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087" y="1036212"/>
            <a:ext cx="656936" cy="65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E20C21B7-4775-47C9-999E-C1710D658054}"/>
              </a:ext>
            </a:extLst>
          </p:cNvPr>
          <p:cNvSpPr txBox="1"/>
          <p:nvPr/>
        </p:nvSpPr>
        <p:spPr>
          <a:xfrm>
            <a:off x="555483" y="2855154"/>
            <a:ext cx="2706223" cy="430887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txBody>
          <a:bodyPr wrap="square">
            <a:spAutoFit/>
          </a:bodyPr>
          <a:lstStyle/>
          <a:p>
            <a:r>
              <a:rPr lang="es-CO" sz="1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Plan de vuelo</a:t>
            </a:r>
          </a:p>
          <a:p>
            <a:r>
              <a:rPr lang="es-CO" sz="1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 – </a:t>
            </a:r>
            <a:r>
              <a:rPr lang="es-CO" sz="105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drone</a:t>
            </a:r>
            <a:r>
              <a:rPr lang="es-CO" sz="1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105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  <a:endParaRPr lang="es-CO" sz="105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1DB6789-DE02-48EE-ACFE-227DD312BBAC}"/>
              </a:ext>
            </a:extLst>
          </p:cNvPr>
          <p:cNvGrpSpPr/>
          <p:nvPr/>
        </p:nvGrpSpPr>
        <p:grpSpPr>
          <a:xfrm>
            <a:off x="3493200" y="4255045"/>
            <a:ext cx="1200654" cy="1909867"/>
            <a:chOff x="3493200" y="4255045"/>
            <a:chExt cx="1200654" cy="1909867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D768F032-6A69-4C2D-9064-99C8911A638D}"/>
                </a:ext>
              </a:extLst>
            </p:cNvPr>
            <p:cNvSpPr/>
            <p:nvPr/>
          </p:nvSpPr>
          <p:spPr>
            <a:xfrm>
              <a:off x="3493200" y="4255045"/>
              <a:ext cx="1200654" cy="19098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75D0350-4F72-48EF-9B32-36D4A2B6CEA5}"/>
                </a:ext>
              </a:extLst>
            </p:cNvPr>
            <p:cNvSpPr txBox="1"/>
            <p:nvPr/>
          </p:nvSpPr>
          <p:spPr>
            <a:xfrm>
              <a:off x="3771730" y="4327807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Salida 1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8FC3436-54C7-40EE-8F3C-7435144B6C99}"/>
                </a:ext>
              </a:extLst>
            </p:cNvPr>
            <p:cNvSpPr txBox="1"/>
            <p:nvPr/>
          </p:nvSpPr>
          <p:spPr>
            <a:xfrm>
              <a:off x="3758982" y="5180745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Salida 2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DBD8F48-CE28-4A10-ABFC-7AFB9B89F687}"/>
                </a:ext>
              </a:extLst>
            </p:cNvPr>
            <p:cNvSpPr/>
            <p:nvPr/>
          </p:nvSpPr>
          <p:spPr>
            <a:xfrm>
              <a:off x="3614480" y="4404162"/>
              <a:ext cx="192091" cy="16890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53486F7-1C59-4F0D-AE9D-274D853B3861}"/>
                </a:ext>
              </a:extLst>
            </p:cNvPr>
            <p:cNvSpPr/>
            <p:nvPr/>
          </p:nvSpPr>
          <p:spPr>
            <a:xfrm>
              <a:off x="3582164" y="5299973"/>
              <a:ext cx="192091" cy="1689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C24FCEB4-D76C-4BC8-AAE6-8779C6CFE5A3}"/>
                </a:ext>
              </a:extLst>
            </p:cNvPr>
            <p:cNvSpPr txBox="1"/>
            <p:nvPr/>
          </p:nvSpPr>
          <p:spPr>
            <a:xfrm>
              <a:off x="3573569" y="5674624"/>
              <a:ext cx="929735" cy="27699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CO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15 puntos</a:t>
              </a:r>
              <a:endParaRPr lang="es-CO" sz="1200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115A1678-97D1-4E09-A79E-D490E6EBD406}"/>
                </a:ext>
              </a:extLst>
            </p:cNvPr>
            <p:cNvSpPr txBox="1"/>
            <p:nvPr/>
          </p:nvSpPr>
          <p:spPr>
            <a:xfrm>
              <a:off x="3590451" y="4729353"/>
              <a:ext cx="929734" cy="276999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CO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10 puntos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1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9AA4646-410F-4740-BDEA-50DAEA9F4C5F}"/>
              </a:ext>
            </a:extLst>
          </p:cNvPr>
          <p:cNvSpPr/>
          <p:nvPr/>
        </p:nvSpPr>
        <p:spPr>
          <a:xfrm>
            <a:off x="4480711" y="4192022"/>
            <a:ext cx="2901141" cy="2496508"/>
          </a:xfrm>
          <a:prstGeom prst="rect">
            <a:avLst/>
          </a:prstGeom>
          <a:solidFill>
            <a:srgbClr val="0070C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B15BC49-2F83-40BC-8733-11D1DE1989EF}"/>
              </a:ext>
            </a:extLst>
          </p:cNvPr>
          <p:cNvSpPr/>
          <p:nvPr/>
        </p:nvSpPr>
        <p:spPr>
          <a:xfrm>
            <a:off x="7696199" y="1823113"/>
            <a:ext cx="3930118" cy="3559015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63018E5-C2D8-4AA8-8429-56E192BAED12}"/>
              </a:ext>
            </a:extLst>
          </p:cNvPr>
          <p:cNvSpPr/>
          <p:nvPr/>
        </p:nvSpPr>
        <p:spPr>
          <a:xfrm>
            <a:off x="251413" y="1898810"/>
            <a:ext cx="3930118" cy="3559015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AC6D38-5461-46D4-941A-1F3717EC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MUESTREO IN-SITU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99D74C-4982-474B-88F8-173508007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3" y="1898810"/>
            <a:ext cx="3930121" cy="2620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BCF391-C341-4BC1-9103-97F46BBE5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2" y="1808467"/>
            <a:ext cx="3930122" cy="26200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ADD102-7787-4458-AD10-B2CD0F8A7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45" y="2835027"/>
            <a:ext cx="934707" cy="93470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6E39255-8AE2-4B81-A393-C8BA5A3B6C4D}"/>
              </a:ext>
            </a:extLst>
          </p:cNvPr>
          <p:cNvSpPr txBox="1"/>
          <p:nvPr/>
        </p:nvSpPr>
        <p:spPr>
          <a:xfrm>
            <a:off x="8860213" y="4438166"/>
            <a:ext cx="28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Filtro de membrana al vacío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5F6234E-2C92-47AB-AD39-FCBC273B625E}"/>
              </a:ext>
            </a:extLst>
          </p:cNvPr>
          <p:cNvSpPr txBox="1"/>
          <p:nvPr/>
        </p:nvSpPr>
        <p:spPr>
          <a:xfrm>
            <a:off x="223912" y="4640547"/>
            <a:ext cx="2398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Transparencia del agua</a:t>
            </a:r>
          </a:p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Disco Secchi</a:t>
            </a:r>
          </a:p>
        </p:txBody>
      </p:sp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FCD26143-7928-400F-BC57-1EC659D8B68E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 flipV="1">
            <a:off x="7381862" y="3510551"/>
            <a:ext cx="2452985" cy="1647825"/>
          </a:xfrm>
          <a:prstGeom prst="curvedConnector3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7BE345C-B4CE-4732-A8B5-EFFC378C083C}"/>
              </a:ext>
            </a:extLst>
          </p:cNvPr>
          <p:cNvSpPr txBox="1"/>
          <p:nvPr/>
        </p:nvSpPr>
        <p:spPr>
          <a:xfrm>
            <a:off x="4854060" y="6205717"/>
            <a:ext cx="22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Filtro (Pulga de agua)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C0EE14-680E-4844-A5A8-D6A8DB88965E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Metodología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5D6C99D-3E95-4D39-ACC5-B8CE84770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19" y="4192022"/>
            <a:ext cx="2901142" cy="193270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21AA80D-1F41-4242-8DA1-1BE3CE81937B}"/>
              </a:ext>
            </a:extLst>
          </p:cNvPr>
          <p:cNvSpPr txBox="1"/>
          <p:nvPr/>
        </p:nvSpPr>
        <p:spPr>
          <a:xfrm>
            <a:off x="10001193" y="6614686"/>
            <a:ext cx="22550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Iconos de: </a:t>
            </a:r>
            <a:r>
              <a:rPr lang="es-CO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https://icons8.com/icons</a:t>
            </a:r>
            <a:endParaRPr lang="es-CO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F7C71875-65E6-4F47-BADB-833DA0C370CE}"/>
              </a:ext>
            </a:extLst>
          </p:cNvPr>
          <p:cNvSpPr/>
          <p:nvPr/>
        </p:nvSpPr>
        <p:spPr>
          <a:xfrm>
            <a:off x="305291" y="6329614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F2B31C3-231A-489E-B98E-78B9D06E29CB}"/>
              </a:ext>
            </a:extLst>
          </p:cNvPr>
          <p:cNvSpPr txBox="1"/>
          <p:nvPr/>
        </p:nvSpPr>
        <p:spPr>
          <a:xfrm>
            <a:off x="223912" y="6399242"/>
            <a:ext cx="27878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Imágenes de muestreo in-situ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Tomas propias</a:t>
            </a:r>
          </a:p>
        </p:txBody>
      </p:sp>
    </p:spTree>
    <p:extLst>
      <p:ext uri="{BB962C8B-B14F-4D97-AF65-F5344CB8AC3E}">
        <p14:creationId xmlns:p14="http://schemas.microsoft.com/office/powerpoint/2010/main" val="269015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Diagrama de flujo: retraso 84">
            <a:extLst>
              <a:ext uri="{FF2B5EF4-FFF2-40B4-BE49-F238E27FC236}">
                <a16:creationId xmlns:a16="http://schemas.microsoft.com/office/drawing/2014/main" id="{41BDCA2E-4D33-4BB1-A7B7-E1B057365D17}"/>
              </a:ext>
            </a:extLst>
          </p:cNvPr>
          <p:cNvSpPr/>
          <p:nvPr/>
        </p:nvSpPr>
        <p:spPr>
          <a:xfrm>
            <a:off x="-19571" y="-50800"/>
            <a:ext cx="2133892" cy="6918733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C955F4-0701-479A-A0F1-C28AC25E5558}"/>
              </a:ext>
            </a:extLst>
          </p:cNvPr>
          <p:cNvSpPr txBox="1"/>
          <p:nvPr/>
        </p:nvSpPr>
        <p:spPr>
          <a:xfrm>
            <a:off x="2452852" y="1408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650">
              <a:lnSpc>
                <a:spcPct val="100000"/>
              </a:lnSpc>
              <a:spcAft>
                <a:spcPts val="1000"/>
              </a:spcAft>
            </a:pPr>
            <a:r>
              <a:rPr lang="es-CO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INTRODUCCIÓN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68EAFBB-BA34-4815-830C-647CA39B99D9}"/>
              </a:ext>
            </a:extLst>
          </p:cNvPr>
          <p:cNvSpPr/>
          <p:nvPr/>
        </p:nvSpPr>
        <p:spPr>
          <a:xfrm>
            <a:off x="1800053" y="66529"/>
            <a:ext cx="683519" cy="660687"/>
          </a:xfrm>
          <a:prstGeom prst="ellips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5745427-EC34-41E8-8D76-98814100202F}"/>
              </a:ext>
            </a:extLst>
          </p:cNvPr>
          <p:cNvSpPr txBox="1"/>
          <p:nvPr/>
        </p:nvSpPr>
        <p:spPr>
          <a:xfrm>
            <a:off x="2842794" y="8639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650">
              <a:lnSpc>
                <a:spcPct val="100000"/>
              </a:lnSpc>
              <a:spcAft>
                <a:spcPts val="1000"/>
              </a:spcAft>
            </a:pPr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JUSTIFICACIÓN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DC8680E-E2DA-4DE6-9CAE-6AE6D2BF6B41}"/>
              </a:ext>
            </a:extLst>
          </p:cNvPr>
          <p:cNvSpPr txBox="1"/>
          <p:nvPr/>
        </p:nvSpPr>
        <p:spPr>
          <a:xfrm>
            <a:off x="3048000" y="16424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650">
              <a:spcAft>
                <a:spcPts val="1000"/>
              </a:spcAft>
            </a:pPr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B631CD8-1D23-48B3-9B4D-24706271A728}"/>
              </a:ext>
            </a:extLst>
          </p:cNvPr>
          <p:cNvSpPr txBox="1"/>
          <p:nvPr/>
        </p:nvSpPr>
        <p:spPr>
          <a:xfrm>
            <a:off x="3136371" y="24168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650">
              <a:lnSpc>
                <a:spcPct val="100000"/>
              </a:lnSpc>
              <a:spcAft>
                <a:spcPts val="1000"/>
              </a:spcAft>
            </a:pPr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MARCO TEÓRICO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D61A882-03B8-4601-8EBA-11AC73520A0A}"/>
              </a:ext>
            </a:extLst>
          </p:cNvPr>
          <p:cNvSpPr txBox="1"/>
          <p:nvPr/>
        </p:nvSpPr>
        <p:spPr>
          <a:xfrm>
            <a:off x="3186545" y="32458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650">
              <a:spcAft>
                <a:spcPts val="1000"/>
              </a:spcAft>
            </a:pPr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METODOLOGÍA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BEDF40B-2293-4B5F-B466-157967481ABE}"/>
              </a:ext>
            </a:extLst>
          </p:cNvPr>
          <p:cNvSpPr txBox="1"/>
          <p:nvPr/>
        </p:nvSpPr>
        <p:spPr>
          <a:xfrm>
            <a:off x="3251214" y="40227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650">
              <a:lnSpc>
                <a:spcPct val="100000"/>
              </a:lnSpc>
              <a:spcAft>
                <a:spcPts val="1000"/>
              </a:spcAft>
            </a:pPr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EBF219E-37B3-4FD1-A3EA-5BA6BC88FDCC}"/>
              </a:ext>
            </a:extLst>
          </p:cNvPr>
          <p:cNvSpPr/>
          <p:nvPr/>
        </p:nvSpPr>
        <p:spPr>
          <a:xfrm>
            <a:off x="2214726" y="746113"/>
            <a:ext cx="683519" cy="660687"/>
          </a:xfrm>
          <a:prstGeom prst="ellips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F094729-9A8C-4BE0-A0B9-13D41E17ACD6}"/>
              </a:ext>
            </a:extLst>
          </p:cNvPr>
          <p:cNvSpPr/>
          <p:nvPr/>
        </p:nvSpPr>
        <p:spPr>
          <a:xfrm>
            <a:off x="2393194" y="1510636"/>
            <a:ext cx="683519" cy="660687"/>
          </a:xfrm>
          <a:prstGeom prst="ellips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76B21B0-24FB-4BAA-9FA4-D161280DEB8B}"/>
              </a:ext>
            </a:extLst>
          </p:cNvPr>
          <p:cNvSpPr/>
          <p:nvPr/>
        </p:nvSpPr>
        <p:spPr>
          <a:xfrm>
            <a:off x="2503026" y="2296300"/>
            <a:ext cx="683519" cy="660687"/>
          </a:xfrm>
          <a:prstGeom prst="ellips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B1DD7EF-907F-414D-99FA-DB4769BB04E1}"/>
              </a:ext>
            </a:extLst>
          </p:cNvPr>
          <p:cNvSpPr/>
          <p:nvPr/>
        </p:nvSpPr>
        <p:spPr>
          <a:xfrm>
            <a:off x="2567695" y="3078288"/>
            <a:ext cx="683519" cy="660687"/>
          </a:xfrm>
          <a:prstGeom prst="ellips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D7A7581-EDFA-4338-8053-160C6A58362F}"/>
              </a:ext>
            </a:extLst>
          </p:cNvPr>
          <p:cNvSpPr/>
          <p:nvPr/>
        </p:nvSpPr>
        <p:spPr>
          <a:xfrm>
            <a:off x="2580329" y="3892281"/>
            <a:ext cx="683519" cy="660687"/>
          </a:xfrm>
          <a:prstGeom prst="ellips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C304A3AC-9D56-4302-8640-782A8335ED29}"/>
              </a:ext>
            </a:extLst>
          </p:cNvPr>
          <p:cNvSpPr/>
          <p:nvPr/>
        </p:nvSpPr>
        <p:spPr>
          <a:xfrm>
            <a:off x="2364481" y="4666941"/>
            <a:ext cx="683519" cy="660687"/>
          </a:xfrm>
          <a:prstGeom prst="ellips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2CB0598-02B1-4B76-AA3D-FD6861E8D0A9}"/>
              </a:ext>
            </a:extLst>
          </p:cNvPr>
          <p:cNvSpPr/>
          <p:nvPr/>
        </p:nvSpPr>
        <p:spPr>
          <a:xfrm>
            <a:off x="1800053" y="6147015"/>
            <a:ext cx="683519" cy="660687"/>
          </a:xfrm>
          <a:prstGeom prst="ellips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4854123-BA19-4420-B6AC-9D5304FEE0C7}"/>
              </a:ext>
            </a:extLst>
          </p:cNvPr>
          <p:cNvSpPr txBox="1"/>
          <p:nvPr/>
        </p:nvSpPr>
        <p:spPr>
          <a:xfrm>
            <a:off x="2993906" y="48007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650">
              <a:spcAft>
                <a:spcPts val="1000"/>
              </a:spcAft>
            </a:pPr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ANÁLISIS DE RESULTADOS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D56FAC9A-8E49-4BFC-BD58-8528B8C8D1B5}"/>
              </a:ext>
            </a:extLst>
          </p:cNvPr>
          <p:cNvSpPr txBox="1"/>
          <p:nvPr/>
        </p:nvSpPr>
        <p:spPr>
          <a:xfrm>
            <a:off x="2776227" y="5604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650">
              <a:lnSpc>
                <a:spcPct val="100000"/>
              </a:lnSpc>
              <a:spcAft>
                <a:spcPts val="1000"/>
              </a:spcAft>
            </a:pPr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CONCLUSIONES Y RECOMENDACIONES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358E4378-B59B-4301-8F92-174AC507BFB5}"/>
              </a:ext>
            </a:extLst>
          </p:cNvPr>
          <p:cNvSpPr/>
          <p:nvPr/>
        </p:nvSpPr>
        <p:spPr>
          <a:xfrm>
            <a:off x="2187655" y="5446205"/>
            <a:ext cx="683519" cy="660687"/>
          </a:xfrm>
          <a:prstGeom prst="ellips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EB28F3F-1543-4022-8C6D-347683233C22}"/>
              </a:ext>
            </a:extLst>
          </p:cNvPr>
          <p:cNvSpPr txBox="1"/>
          <p:nvPr/>
        </p:nvSpPr>
        <p:spPr>
          <a:xfrm>
            <a:off x="2430779" y="6330889"/>
            <a:ext cx="626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650">
              <a:spcAft>
                <a:spcPts val="1000"/>
              </a:spcAft>
            </a:pPr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ANEXOS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BE6F5BA-F6CB-4D89-8320-F0C98E5A54C2}"/>
              </a:ext>
            </a:extLst>
          </p:cNvPr>
          <p:cNvSpPr txBox="1"/>
          <p:nvPr/>
        </p:nvSpPr>
        <p:spPr>
          <a:xfrm rot="16200000">
            <a:off x="-2499720" y="3095164"/>
            <a:ext cx="6837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CONTENIDO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8534D6D6-2C19-46B0-BC53-3BAB4FBF6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73" y="119057"/>
            <a:ext cx="525567" cy="525567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7F4D575-03E1-49C8-BFB8-38D888BBD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49" y="812906"/>
            <a:ext cx="476250" cy="476250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F1C604A6-E0A9-45C9-B8FD-A57BB1F25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66" y="1573372"/>
            <a:ext cx="582358" cy="582358"/>
          </a:xfrm>
          <a:prstGeom prst="rect">
            <a:avLst/>
          </a:prstGeom>
          <a:ln w="25400">
            <a:noFill/>
          </a:ln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B4986D74-58D3-4BD1-90E4-759643975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60" y="2372337"/>
            <a:ext cx="476250" cy="476250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4DA3AD00-2C82-4C7A-AD29-B5DE07222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86" y="3181544"/>
            <a:ext cx="415470" cy="415470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2A5D8AE5-5BFE-4384-87CB-6008B4D8B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28" y="4680772"/>
            <a:ext cx="592613" cy="592613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08988FFF-A55D-4471-8AF0-486536DAA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47" y="5480399"/>
            <a:ext cx="585396" cy="585396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9124BD6B-E5C8-4094-9602-AF0E636AD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60" y="3918972"/>
            <a:ext cx="577850" cy="577850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8AD98310-26E2-4009-91E3-0271D28EFD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87" y="6196735"/>
            <a:ext cx="561249" cy="5612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9DAE67-441A-4184-AFBC-EB331168788E}"/>
              </a:ext>
            </a:extLst>
          </p:cNvPr>
          <p:cNvSpPr txBox="1"/>
          <p:nvPr/>
        </p:nvSpPr>
        <p:spPr>
          <a:xfrm>
            <a:off x="10001193" y="6614686"/>
            <a:ext cx="22550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Iconos de: </a:t>
            </a:r>
            <a:r>
              <a:rPr lang="es-CO" sz="11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https://icons8.com/icons</a:t>
            </a:r>
            <a:endParaRPr lang="es-CO" sz="11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333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7758F4E-6E10-4214-8448-A21BC6A05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2"/>
          <a:stretch/>
        </p:blipFill>
        <p:spPr>
          <a:xfrm>
            <a:off x="0" y="-1"/>
            <a:ext cx="12192000" cy="68616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633FEDA-7CC0-44F0-B07F-774B928F23C4}"/>
              </a:ext>
            </a:extLst>
          </p:cNvPr>
          <p:cNvSpPr txBox="1"/>
          <p:nvPr/>
        </p:nvSpPr>
        <p:spPr>
          <a:xfrm>
            <a:off x="10372725" y="6596390"/>
            <a:ext cx="18859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de: Propia del autor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8153A93-9BDE-4AA5-A4D6-48C665AEDC88}"/>
              </a:ext>
            </a:extLst>
          </p:cNvPr>
          <p:cNvSpPr/>
          <p:nvPr/>
        </p:nvSpPr>
        <p:spPr>
          <a:xfrm>
            <a:off x="0" y="0"/>
            <a:ext cx="4057650" cy="6858000"/>
          </a:xfrm>
          <a:prstGeom prst="rect">
            <a:avLst/>
          </a:prstGeom>
          <a:solidFill>
            <a:schemeClr val="accent2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E1CBD7-EC7D-4329-95E2-E5BDA1F4793C}"/>
              </a:ext>
            </a:extLst>
          </p:cNvPr>
          <p:cNvSpPr txBox="1">
            <a:spLocks/>
          </p:cNvSpPr>
          <p:nvPr/>
        </p:nvSpPr>
        <p:spPr>
          <a:xfrm>
            <a:off x="1471785" y="3126415"/>
            <a:ext cx="5238405" cy="7487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372773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C7C79-2F82-4786-A803-3E59453C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CLOROFILA-A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8B0CB7-2197-498D-98EF-DEB522C7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7" y="3780985"/>
            <a:ext cx="5073073" cy="26869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47FD23-87E5-471F-93D0-636632F9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92" y="2884661"/>
            <a:ext cx="5035587" cy="35832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872FB5D-F4EB-47C7-9021-721DC0ADBAD4}"/>
              </a:ext>
            </a:extLst>
          </p:cNvPr>
          <p:cNvSpPr txBox="1"/>
          <p:nvPr/>
        </p:nvSpPr>
        <p:spPr>
          <a:xfrm>
            <a:off x="566119" y="1037052"/>
            <a:ext cx="3129210" cy="451485"/>
          </a:xfrm>
          <a:prstGeom prst="roundRect">
            <a:avLst>
              <a:gd name="adj" fmla="val 31875"/>
            </a:avLst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 de la extracción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F90600E-80AE-488E-8369-5C5CF5245AE4}"/>
              </a:ext>
            </a:extLst>
          </p:cNvPr>
          <p:cNvSpPr/>
          <p:nvPr/>
        </p:nvSpPr>
        <p:spPr>
          <a:xfrm>
            <a:off x="4590473" y="3979151"/>
            <a:ext cx="1126837" cy="229061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96BBB2-228A-4085-8AC1-BC295CCACDA6}"/>
              </a:ext>
            </a:extLst>
          </p:cNvPr>
          <p:cNvSpPr/>
          <p:nvPr/>
        </p:nvSpPr>
        <p:spPr>
          <a:xfrm>
            <a:off x="10383442" y="3071479"/>
            <a:ext cx="1126837" cy="3209637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C949A14-ECC6-47C6-99EA-743A91C6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367" y="1858772"/>
            <a:ext cx="6093299" cy="3707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1F38FCE-DA68-4FA5-8BE6-8FDCDA0BF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176" y="2504823"/>
            <a:ext cx="3409950" cy="69532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7236D72-4329-4E42-8B50-C208A6F41C54}"/>
              </a:ext>
            </a:extLst>
          </p:cNvPr>
          <p:cNvSpPr txBox="1"/>
          <p:nvPr/>
        </p:nvSpPr>
        <p:spPr>
          <a:xfrm>
            <a:off x="644237" y="1784474"/>
            <a:ext cx="530934" cy="51935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4213BF-7C07-428B-9B56-7C9F03BB5DDF}"/>
              </a:ext>
            </a:extLst>
          </p:cNvPr>
          <p:cNvSpPr txBox="1"/>
          <p:nvPr/>
        </p:nvSpPr>
        <p:spPr>
          <a:xfrm>
            <a:off x="644237" y="2592811"/>
            <a:ext cx="530934" cy="51935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6B0415E-AEDA-48FF-A7D9-13FD6B4B0A33}"/>
              </a:ext>
            </a:extLst>
          </p:cNvPr>
          <p:cNvSpPr/>
          <p:nvPr/>
        </p:nvSpPr>
        <p:spPr>
          <a:xfrm>
            <a:off x="1329367" y="3979151"/>
            <a:ext cx="1894124" cy="186449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7A42443-78F6-448C-97B9-B9262AB9A59E}"/>
              </a:ext>
            </a:extLst>
          </p:cNvPr>
          <p:cNvSpPr/>
          <p:nvPr/>
        </p:nvSpPr>
        <p:spPr>
          <a:xfrm>
            <a:off x="3223491" y="3979151"/>
            <a:ext cx="717504" cy="179857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FA02204-BEC7-460F-8D4C-ACC5645A5BD4}"/>
              </a:ext>
            </a:extLst>
          </p:cNvPr>
          <p:cNvSpPr/>
          <p:nvPr/>
        </p:nvSpPr>
        <p:spPr>
          <a:xfrm>
            <a:off x="3940995" y="3979151"/>
            <a:ext cx="649478" cy="186449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6DE1DA-1C02-4C78-A5E7-A8910799755F}"/>
              </a:ext>
            </a:extLst>
          </p:cNvPr>
          <p:cNvSpPr/>
          <p:nvPr/>
        </p:nvSpPr>
        <p:spPr>
          <a:xfrm>
            <a:off x="7163565" y="3106923"/>
            <a:ext cx="1894124" cy="186449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6E2D2C8-8FF1-4DDB-838B-A4A626B7C236}"/>
              </a:ext>
            </a:extLst>
          </p:cNvPr>
          <p:cNvSpPr/>
          <p:nvPr/>
        </p:nvSpPr>
        <p:spPr>
          <a:xfrm>
            <a:off x="9733964" y="3106922"/>
            <a:ext cx="649478" cy="186449"/>
          </a:xfrm>
          <a:prstGeom prst="rect">
            <a:avLst/>
          </a:prstGeom>
          <a:solidFill>
            <a:schemeClr val="accent6">
              <a:lumMod val="60000"/>
              <a:lumOff val="4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5D8652-16B3-4358-A2BB-5E5C416B22BF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7E4EB77-1D52-4EF6-8EDB-FEAF8F3D86BF}"/>
              </a:ext>
            </a:extLst>
          </p:cNvPr>
          <p:cNvSpPr/>
          <p:nvPr/>
        </p:nvSpPr>
        <p:spPr>
          <a:xfrm>
            <a:off x="9029058" y="3113514"/>
            <a:ext cx="717504" cy="179857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875F085-CC29-4E2F-88CC-6A7DD7C90E2A}"/>
              </a:ext>
            </a:extLst>
          </p:cNvPr>
          <p:cNvSpPr txBox="1"/>
          <p:nvPr/>
        </p:nvSpPr>
        <p:spPr>
          <a:xfrm>
            <a:off x="9733964" y="1077268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1</a:t>
            </a:r>
          </a:p>
        </p:txBody>
      </p:sp>
    </p:spTree>
    <p:extLst>
      <p:ext uri="{BB962C8B-B14F-4D97-AF65-F5344CB8AC3E}">
        <p14:creationId xmlns:p14="http://schemas.microsoft.com/office/powerpoint/2010/main" val="389533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B4D2D-A70C-47AC-8E55-9B0C20F9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RUGOSIDAD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A5C54F-30AD-4CE4-B688-7811348F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911" y="1138844"/>
            <a:ext cx="2382127" cy="24525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C72F7A-5DF6-4471-8830-452179F9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73" y="3904994"/>
            <a:ext cx="5131665" cy="28115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95FC1D-9640-4BBF-AC7B-C27F041A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88" y="2131508"/>
            <a:ext cx="3728858" cy="291968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A7F665-0403-4740-BC54-AF4435691979}"/>
              </a:ext>
            </a:extLst>
          </p:cNvPr>
          <p:cNvSpPr txBox="1"/>
          <p:nvPr/>
        </p:nvSpPr>
        <p:spPr>
          <a:xfrm>
            <a:off x="1704924" y="1271652"/>
            <a:ext cx="1541054" cy="451485"/>
          </a:xfrm>
          <a:prstGeom prst="roundRect">
            <a:avLst>
              <a:gd name="adj" fmla="val 31875"/>
            </a:avLst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ESTRATEGIA</a:t>
            </a:r>
          </a:p>
        </p:txBody>
      </p: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1FEE6F90-DCFF-4DBA-8CD5-88420AD4055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1438184" y="1497395"/>
            <a:ext cx="266741" cy="1169266"/>
          </a:xfrm>
          <a:prstGeom prst="curvedConnector2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7B7B423-06B5-4527-9D83-2A2737905B12}"/>
              </a:ext>
            </a:extLst>
          </p:cNvPr>
          <p:cNvSpPr txBox="1"/>
          <p:nvPr/>
        </p:nvSpPr>
        <p:spPr>
          <a:xfrm>
            <a:off x="7049602" y="1497394"/>
            <a:ext cx="1146287" cy="451485"/>
          </a:xfrm>
          <a:prstGeom prst="roundRect">
            <a:avLst>
              <a:gd name="adj" fmla="val 31875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EJEMPLO</a:t>
            </a:r>
          </a:p>
        </p:txBody>
      </p: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13256834-CB1B-4F21-B40E-F17626C70931}"/>
              </a:ext>
            </a:extLst>
          </p:cNvPr>
          <p:cNvCxnSpPr>
            <a:cxnSpLocks/>
            <a:stCxn id="16" idx="3"/>
            <a:endCxn id="4" idx="1"/>
          </p:cNvCxnSpPr>
          <p:nvPr/>
        </p:nvCxnSpPr>
        <p:spPr>
          <a:xfrm>
            <a:off x="8195889" y="1723137"/>
            <a:ext cx="1326022" cy="641961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7C1F3DB-5E76-4E57-8296-AB3B355DB727}"/>
              </a:ext>
            </a:extLst>
          </p:cNvPr>
          <p:cNvSpPr txBox="1"/>
          <p:nvPr/>
        </p:nvSpPr>
        <p:spPr>
          <a:xfrm>
            <a:off x="4273341" y="5477138"/>
            <a:ext cx="1146287" cy="451485"/>
          </a:xfrm>
          <a:prstGeom prst="roundRect">
            <a:avLst>
              <a:gd name="adj" fmla="val 31875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DETALLE</a:t>
            </a:r>
          </a:p>
        </p:txBody>
      </p: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E9B807CF-FCD4-47F0-A5AC-79AAC4A28009}"/>
              </a:ext>
            </a:extLst>
          </p:cNvPr>
          <p:cNvCxnSpPr>
            <a:cxnSpLocks/>
            <a:stCxn id="22" idx="3"/>
            <a:endCxn id="5" idx="1"/>
          </p:cNvCxnSpPr>
          <p:nvPr/>
        </p:nvCxnSpPr>
        <p:spPr>
          <a:xfrm flipV="1">
            <a:off x="5419628" y="5310764"/>
            <a:ext cx="1352745" cy="392117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7040FC0-7FD2-4E52-AD0C-7966EB6593B4}"/>
              </a:ext>
            </a:extLst>
          </p:cNvPr>
          <p:cNvSpPr txBox="1"/>
          <p:nvPr/>
        </p:nvSpPr>
        <p:spPr>
          <a:xfrm>
            <a:off x="1704924" y="1779781"/>
            <a:ext cx="380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Esquema para reducir la rugosidad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FC4964B-21F6-47C5-8354-047E2F89A11E}"/>
              </a:ext>
            </a:extLst>
          </p:cNvPr>
          <p:cNvSpPr txBox="1"/>
          <p:nvPr/>
        </p:nvSpPr>
        <p:spPr>
          <a:xfrm>
            <a:off x="6950192" y="2131508"/>
            <a:ext cx="1687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de referencia con alta rugosidad y brillo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7F4CE55-D2A6-4FED-B11D-CB1448968AA1}"/>
              </a:ext>
            </a:extLst>
          </p:cNvPr>
          <p:cNvSpPr txBox="1"/>
          <p:nvPr/>
        </p:nvSpPr>
        <p:spPr>
          <a:xfrm>
            <a:off x="4194186" y="6016523"/>
            <a:ext cx="380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accent4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Resultados obtenidos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81500AD-3B28-49C1-AC36-94B753A32A92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563654-13EE-438A-AF62-4CE83A4F5FFA}"/>
              </a:ext>
            </a:extLst>
          </p:cNvPr>
          <p:cNvSpPr txBox="1"/>
          <p:nvPr/>
        </p:nvSpPr>
        <p:spPr>
          <a:xfrm>
            <a:off x="723224" y="5956586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2</a:t>
            </a:r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9EC59202-6B74-47CE-867B-395485320A83}"/>
              </a:ext>
            </a:extLst>
          </p:cNvPr>
          <p:cNvSpPr/>
          <p:nvPr/>
        </p:nvSpPr>
        <p:spPr>
          <a:xfrm>
            <a:off x="742767" y="4994740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D8522D6-A4B8-46C5-A2DB-FE2EBF784B44}"/>
              </a:ext>
            </a:extLst>
          </p:cNvPr>
          <p:cNvSpPr txBox="1"/>
          <p:nvPr/>
        </p:nvSpPr>
        <p:spPr>
          <a:xfrm>
            <a:off x="661388" y="5064368"/>
            <a:ext cx="27878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Esquema para la estrategia rugosidad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</p:spTree>
    <p:extLst>
      <p:ext uri="{BB962C8B-B14F-4D97-AF65-F5344CB8AC3E}">
        <p14:creationId xmlns:p14="http://schemas.microsoft.com/office/powerpoint/2010/main" val="2241746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16B74157-CB9B-4FE3-923A-D6E7589C8CC9}"/>
              </a:ext>
            </a:extLst>
          </p:cNvPr>
          <p:cNvSpPr/>
          <p:nvPr/>
        </p:nvSpPr>
        <p:spPr>
          <a:xfrm>
            <a:off x="688148" y="3799951"/>
            <a:ext cx="1602306" cy="2854036"/>
          </a:xfrm>
          <a:prstGeom prst="roundRect">
            <a:avLst>
              <a:gd name="adj" fmla="val 74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E6EC52-9212-44BC-B6C0-88B6A22C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MOSAICO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878E66-BD05-4D6E-A4F0-A2E22379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51" y="1694109"/>
            <a:ext cx="9070099" cy="50343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1A0C9B7-9868-4BE1-86F6-0D0B5DFD057F}"/>
              </a:ext>
            </a:extLst>
          </p:cNvPr>
          <p:cNvSpPr txBox="1"/>
          <p:nvPr/>
        </p:nvSpPr>
        <p:spPr>
          <a:xfrm>
            <a:off x="577460" y="1383049"/>
            <a:ext cx="4047805" cy="451485"/>
          </a:xfrm>
          <a:prstGeom prst="roundRect">
            <a:avLst>
              <a:gd name="adj" fmla="val 31875"/>
            </a:avLst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EJEMPLO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02553C9-870F-435C-91D8-EAE6D75A5310}"/>
              </a:ext>
            </a:extLst>
          </p:cNvPr>
          <p:cNvSpPr txBox="1"/>
          <p:nvPr/>
        </p:nvSpPr>
        <p:spPr>
          <a:xfrm>
            <a:off x="3092963" y="3429000"/>
            <a:ext cx="424237" cy="49077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B4CC242-4F7F-4FB6-AFB1-F84C16AA2AC3}"/>
              </a:ext>
            </a:extLst>
          </p:cNvPr>
          <p:cNvSpPr txBox="1"/>
          <p:nvPr/>
        </p:nvSpPr>
        <p:spPr>
          <a:xfrm>
            <a:off x="6159088" y="2072196"/>
            <a:ext cx="424237" cy="49077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7739D2B-02CA-43F0-8E94-3FE2C825988D}"/>
              </a:ext>
            </a:extLst>
          </p:cNvPr>
          <p:cNvSpPr txBox="1"/>
          <p:nvPr/>
        </p:nvSpPr>
        <p:spPr>
          <a:xfrm>
            <a:off x="9170097" y="1103084"/>
            <a:ext cx="424237" cy="4907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24B51E1-8A48-48B5-84CF-A5096DD19825}"/>
              </a:ext>
            </a:extLst>
          </p:cNvPr>
          <p:cNvSpPr txBox="1"/>
          <p:nvPr/>
        </p:nvSpPr>
        <p:spPr>
          <a:xfrm>
            <a:off x="501043" y="1960928"/>
            <a:ext cx="420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tx2">
                    <a:lumMod val="75000"/>
                  </a:schemeClr>
                </a:solidFill>
              </a:rPr>
              <a:t>Creación del mosaico con la estrategia SIFT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A3FA2E5-06FD-4545-8608-8092DFE0B81B}"/>
              </a:ext>
            </a:extLst>
          </p:cNvPr>
          <p:cNvSpPr txBox="1"/>
          <p:nvPr/>
        </p:nvSpPr>
        <p:spPr>
          <a:xfrm>
            <a:off x="853615" y="3052762"/>
            <a:ext cx="1732567" cy="376238"/>
          </a:xfrm>
          <a:prstGeom prst="roundRect">
            <a:avLst>
              <a:gd name="adj" fmla="val 31875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Perdida extremos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C74DC11-A4D6-4ACE-9F5B-7122CC22592A}"/>
              </a:ext>
            </a:extLst>
          </p:cNvPr>
          <p:cNvSpPr txBox="1"/>
          <p:nvPr/>
        </p:nvSpPr>
        <p:spPr>
          <a:xfrm>
            <a:off x="631304" y="3087648"/>
            <a:ext cx="222311" cy="306467"/>
          </a:xfrm>
          <a:prstGeom prst="roundRect">
            <a:avLst>
              <a:gd name="adj" fmla="val 24010"/>
            </a:avLst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6CA076C-AADA-47CF-A93D-F5FA4972DC7F}"/>
              </a:ext>
            </a:extLst>
          </p:cNvPr>
          <p:cNvSpPr txBox="1"/>
          <p:nvPr/>
        </p:nvSpPr>
        <p:spPr>
          <a:xfrm>
            <a:off x="577460" y="3834314"/>
            <a:ext cx="1732567" cy="639604"/>
          </a:xfrm>
          <a:prstGeom prst="roundRect">
            <a:avLst>
              <a:gd name="adj" fmla="val 31875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Unión entre fajas con promedio.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442417C6-8DB7-4A8B-A02E-228BD5665390}"/>
              </a:ext>
            </a:extLst>
          </p:cNvPr>
          <p:cNvGrpSpPr/>
          <p:nvPr/>
        </p:nvGrpSpPr>
        <p:grpSpPr>
          <a:xfrm>
            <a:off x="943903" y="4471156"/>
            <a:ext cx="1127909" cy="2007589"/>
            <a:chOff x="958191" y="4647514"/>
            <a:chExt cx="1127909" cy="2007589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A059DF8C-CD86-4B98-BF7A-DBD471913EB2}"/>
                </a:ext>
              </a:extLst>
            </p:cNvPr>
            <p:cNvSpPr/>
            <p:nvPr/>
          </p:nvSpPr>
          <p:spPr>
            <a:xfrm>
              <a:off x="1056759" y="4647514"/>
              <a:ext cx="628073" cy="625860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7330F2E-806F-4B7D-AAF0-D5E5E414F4A7}"/>
                </a:ext>
              </a:extLst>
            </p:cNvPr>
            <p:cNvSpPr/>
            <p:nvPr/>
          </p:nvSpPr>
          <p:spPr>
            <a:xfrm>
              <a:off x="986125" y="5090397"/>
              <a:ext cx="628073" cy="625860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9B10D879-A070-4318-AF97-8B608BF81164}"/>
                </a:ext>
              </a:extLst>
            </p:cNvPr>
            <p:cNvSpPr/>
            <p:nvPr/>
          </p:nvSpPr>
          <p:spPr>
            <a:xfrm>
              <a:off x="979471" y="5899290"/>
              <a:ext cx="628073" cy="625860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4A06F53-E01A-45EF-9432-B990141B8304}"/>
                </a:ext>
              </a:extLst>
            </p:cNvPr>
            <p:cNvSpPr/>
            <p:nvPr/>
          </p:nvSpPr>
          <p:spPr>
            <a:xfrm>
              <a:off x="958191" y="5521466"/>
              <a:ext cx="628073" cy="625860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09CC63B7-1A68-40B1-A30F-E31F76E3E9C1}"/>
                </a:ext>
              </a:extLst>
            </p:cNvPr>
            <p:cNvSpPr/>
            <p:nvPr/>
          </p:nvSpPr>
          <p:spPr>
            <a:xfrm>
              <a:off x="1458027" y="4675196"/>
              <a:ext cx="628073" cy="62586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76E4037-892B-4C95-B1C2-342943305927}"/>
                </a:ext>
              </a:extLst>
            </p:cNvPr>
            <p:cNvSpPr/>
            <p:nvPr/>
          </p:nvSpPr>
          <p:spPr>
            <a:xfrm>
              <a:off x="1458027" y="5155291"/>
              <a:ext cx="628073" cy="62586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E31DD3CE-3D29-43C7-AAA1-226E0FFB12C6}"/>
                </a:ext>
              </a:extLst>
            </p:cNvPr>
            <p:cNvSpPr/>
            <p:nvPr/>
          </p:nvSpPr>
          <p:spPr>
            <a:xfrm>
              <a:off x="1415466" y="5533280"/>
              <a:ext cx="628073" cy="62586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70DF805E-8A41-4B4F-92E0-D4016F8F3039}"/>
                </a:ext>
              </a:extLst>
            </p:cNvPr>
            <p:cNvSpPr/>
            <p:nvPr/>
          </p:nvSpPr>
          <p:spPr>
            <a:xfrm>
              <a:off x="1370795" y="6029243"/>
              <a:ext cx="628073" cy="62586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729910-AE40-44EE-A34F-9F31D52F9A9E}"/>
              </a:ext>
            </a:extLst>
          </p:cNvPr>
          <p:cNvSpPr/>
          <p:nvPr/>
        </p:nvSpPr>
        <p:spPr>
          <a:xfrm>
            <a:off x="1427513" y="4471156"/>
            <a:ext cx="177451" cy="200758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BBD29F-C8D6-42B4-8D89-0320B3B86AD6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684CFF-285B-42C0-9CB0-BFF39EE41D59}"/>
              </a:ext>
            </a:extLst>
          </p:cNvPr>
          <p:cNvSpPr txBox="1"/>
          <p:nvPr/>
        </p:nvSpPr>
        <p:spPr>
          <a:xfrm>
            <a:off x="10049229" y="913101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3</a:t>
            </a:r>
          </a:p>
        </p:txBody>
      </p:sp>
    </p:spTree>
    <p:extLst>
      <p:ext uri="{BB962C8B-B14F-4D97-AF65-F5344CB8AC3E}">
        <p14:creationId xmlns:p14="http://schemas.microsoft.com/office/powerpoint/2010/main" val="14815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546BF-3D86-47AE-857F-D5CE18AA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MOSAICO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CFBF7D-EB99-4A89-B4E5-56FA2C80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37" y="1310612"/>
            <a:ext cx="5172567" cy="53498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6B36AEF-5954-4D91-B381-460E36F3B8D1}"/>
              </a:ext>
            </a:extLst>
          </p:cNvPr>
          <p:cNvSpPr txBox="1"/>
          <p:nvPr/>
        </p:nvSpPr>
        <p:spPr>
          <a:xfrm>
            <a:off x="576151" y="1503190"/>
            <a:ext cx="3063693" cy="451485"/>
          </a:xfrm>
          <a:prstGeom prst="roundRect">
            <a:avLst>
              <a:gd name="adj" fmla="val 31875"/>
            </a:avLst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SALIDA 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1C4EA3-2B9C-4A08-96CC-CEAAA83D7FAE}"/>
              </a:ext>
            </a:extLst>
          </p:cNvPr>
          <p:cNvSpPr txBox="1"/>
          <p:nvPr/>
        </p:nvSpPr>
        <p:spPr>
          <a:xfrm>
            <a:off x="480292" y="2319021"/>
            <a:ext cx="32572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O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Distorsión geométrica hacia los bordes de la  escena.</a:t>
            </a:r>
          </a:p>
          <a:p>
            <a:pPr marL="457200" indent="-457200">
              <a:buFont typeface="+mj-lt"/>
              <a:buAutoNum type="arabicPeriod"/>
            </a:pPr>
            <a:endParaRPr lang="es-C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CO" sz="2000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Correcta delimitación del borde costero.</a:t>
            </a:r>
          </a:p>
          <a:p>
            <a:pPr marL="457200" indent="-457200">
              <a:buFont typeface="+mj-lt"/>
              <a:buAutoNum type="arabicPeriod"/>
            </a:pPr>
            <a:endParaRPr lang="es-C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CO" sz="2000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Traslape creado usando la media aritmética entre imágenes.</a:t>
            </a: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FA1A958D-7F8B-4C12-8923-8C0EBC4BEBD0}"/>
              </a:ext>
            </a:extLst>
          </p:cNvPr>
          <p:cNvCxnSpPr>
            <a:cxnSpLocks/>
          </p:cNvCxnSpPr>
          <p:nvPr/>
        </p:nvCxnSpPr>
        <p:spPr>
          <a:xfrm flipV="1">
            <a:off x="3639845" y="1949942"/>
            <a:ext cx="3122905" cy="855403"/>
          </a:xfrm>
          <a:prstGeom prst="curvedConnector3">
            <a:avLst/>
          </a:prstGeom>
          <a:ln w="476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22508563-78EE-405A-BE89-61DC025D546D}"/>
              </a:ext>
            </a:extLst>
          </p:cNvPr>
          <p:cNvCxnSpPr>
            <a:cxnSpLocks/>
          </p:cNvCxnSpPr>
          <p:nvPr/>
        </p:nvCxnSpPr>
        <p:spPr>
          <a:xfrm flipV="1">
            <a:off x="3639844" y="3904364"/>
            <a:ext cx="3265781" cy="81159"/>
          </a:xfrm>
          <a:prstGeom prst="curvedConnector3">
            <a:avLst/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D992D9A5-A330-4CD5-8D69-ED3AFEE1CD07}"/>
              </a:ext>
            </a:extLst>
          </p:cNvPr>
          <p:cNvCxnSpPr>
            <a:cxnSpLocks/>
          </p:cNvCxnSpPr>
          <p:nvPr/>
        </p:nvCxnSpPr>
        <p:spPr>
          <a:xfrm flipV="1">
            <a:off x="3232951" y="5084542"/>
            <a:ext cx="5377649" cy="72281"/>
          </a:xfrm>
          <a:prstGeom prst="curvedConnector3">
            <a:avLst>
              <a:gd name="adj1" fmla="val 50000"/>
            </a:avLst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E8B6B5E6-AB96-4D46-9B65-C4B9204EDF47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F90BF7-4116-46FD-9661-F4B7B8C78A4A}"/>
              </a:ext>
            </a:extLst>
          </p:cNvPr>
          <p:cNvSpPr txBox="1"/>
          <p:nvPr/>
        </p:nvSpPr>
        <p:spPr>
          <a:xfrm>
            <a:off x="576151" y="6165975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3</a:t>
            </a:r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7467D13A-7828-4C3B-867F-AD5258E5DBE4}"/>
              </a:ext>
            </a:extLst>
          </p:cNvPr>
          <p:cNvSpPr/>
          <p:nvPr/>
        </p:nvSpPr>
        <p:spPr>
          <a:xfrm rot="16200000">
            <a:off x="10222051" y="6310847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B384CAD-A222-4F13-B4AD-6047721E1688}"/>
              </a:ext>
            </a:extLst>
          </p:cNvPr>
          <p:cNvSpPr txBox="1"/>
          <p:nvPr/>
        </p:nvSpPr>
        <p:spPr>
          <a:xfrm>
            <a:off x="10304897" y="6229545"/>
            <a:ext cx="1757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Mosaico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4B101A0-437A-43F9-A4D1-31BAAC9D94E4}"/>
              </a:ext>
            </a:extLst>
          </p:cNvPr>
          <p:cNvGrpSpPr/>
          <p:nvPr/>
        </p:nvGrpSpPr>
        <p:grpSpPr>
          <a:xfrm>
            <a:off x="9778632" y="1503190"/>
            <a:ext cx="333746" cy="369332"/>
            <a:chOff x="9348536" y="2037894"/>
            <a:chExt cx="333746" cy="369332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43128B31-4F7D-490A-B06E-3906CAEE7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409" y="2052015"/>
              <a:ext cx="0" cy="27812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0633665-8BE5-4CFD-A5C9-D9C00514D0E6}"/>
                </a:ext>
              </a:extLst>
            </p:cNvPr>
            <p:cNvSpPr txBox="1"/>
            <p:nvPr/>
          </p:nvSpPr>
          <p:spPr>
            <a:xfrm>
              <a:off x="9348536" y="2037894"/>
              <a:ext cx="333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044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647F7BE-89A3-495F-A6ED-DFCAF006A1C2}"/>
              </a:ext>
            </a:extLst>
          </p:cNvPr>
          <p:cNvSpPr/>
          <p:nvPr/>
        </p:nvSpPr>
        <p:spPr>
          <a:xfrm>
            <a:off x="0" y="997527"/>
            <a:ext cx="12192000" cy="5860474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630332-F72E-4B0D-864E-28279EA8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SENTINEL 2B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015F53-217C-4DA0-B165-EF4A44065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8"/>
          <a:stretch/>
        </p:blipFill>
        <p:spPr>
          <a:xfrm>
            <a:off x="344677" y="1143109"/>
            <a:ext cx="5630131" cy="54699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9B4773-BE0F-4BF9-A8AD-C57E84C2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96" y="1138844"/>
            <a:ext cx="5480788" cy="3188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265839-BADB-4765-AF9F-96F4CE42D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96" y="1356794"/>
            <a:ext cx="5480788" cy="5256234"/>
          </a:xfrm>
          <a:prstGeom prst="rect">
            <a:avLst/>
          </a:prstGeom>
        </p:spPr>
      </p:pic>
      <p:sp>
        <p:nvSpPr>
          <p:cNvPr id="7" name="Círculo: vacío 6">
            <a:extLst>
              <a:ext uri="{FF2B5EF4-FFF2-40B4-BE49-F238E27FC236}">
                <a16:creationId xmlns:a16="http://schemas.microsoft.com/office/drawing/2014/main" id="{163EA040-D714-44FE-9CAA-2EF9E3D61CB4}"/>
              </a:ext>
            </a:extLst>
          </p:cNvPr>
          <p:cNvSpPr/>
          <p:nvPr/>
        </p:nvSpPr>
        <p:spPr>
          <a:xfrm>
            <a:off x="6468827" y="4544291"/>
            <a:ext cx="1428262" cy="1534188"/>
          </a:xfrm>
          <a:prstGeom prst="donut">
            <a:avLst>
              <a:gd name="adj" fmla="val 330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Círculo: vacío 8">
            <a:extLst>
              <a:ext uri="{FF2B5EF4-FFF2-40B4-BE49-F238E27FC236}">
                <a16:creationId xmlns:a16="http://schemas.microsoft.com/office/drawing/2014/main" id="{19289EB0-A1CC-4275-B1AD-12C1CBE1A1CC}"/>
              </a:ext>
            </a:extLst>
          </p:cNvPr>
          <p:cNvSpPr/>
          <p:nvPr/>
        </p:nvSpPr>
        <p:spPr>
          <a:xfrm>
            <a:off x="4115196" y="1569230"/>
            <a:ext cx="1204950" cy="1118551"/>
          </a:xfrm>
          <a:prstGeom prst="donut">
            <a:avLst>
              <a:gd name="adj" fmla="val 330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2AB1ACBE-E2DC-4BE2-A0D8-F1FD6C7B7A27}"/>
              </a:ext>
            </a:extLst>
          </p:cNvPr>
          <p:cNvSpPr/>
          <p:nvPr/>
        </p:nvSpPr>
        <p:spPr>
          <a:xfrm>
            <a:off x="905560" y="1675448"/>
            <a:ext cx="1523604" cy="1633479"/>
          </a:xfrm>
          <a:prstGeom prst="donut">
            <a:avLst>
              <a:gd name="adj" fmla="val 330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4" name="Círculo: vacío 13">
            <a:extLst>
              <a:ext uri="{FF2B5EF4-FFF2-40B4-BE49-F238E27FC236}">
                <a16:creationId xmlns:a16="http://schemas.microsoft.com/office/drawing/2014/main" id="{E874544E-4144-4ADF-B3B3-F41B2EA46730}"/>
              </a:ext>
            </a:extLst>
          </p:cNvPr>
          <p:cNvSpPr/>
          <p:nvPr/>
        </p:nvSpPr>
        <p:spPr>
          <a:xfrm>
            <a:off x="9060872" y="4072509"/>
            <a:ext cx="434109" cy="420193"/>
          </a:xfrm>
          <a:prstGeom prst="donut">
            <a:avLst>
              <a:gd name="adj" fmla="val 90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F6F51F-BB31-4C75-BBAE-E98C9F7E9016}"/>
              </a:ext>
            </a:extLst>
          </p:cNvPr>
          <p:cNvSpPr txBox="1"/>
          <p:nvPr/>
        </p:nvSpPr>
        <p:spPr>
          <a:xfrm>
            <a:off x="9448800" y="407791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Nubosidad</a:t>
            </a:r>
          </a:p>
        </p:txBody>
      </p:sp>
      <p:sp>
        <p:nvSpPr>
          <p:cNvPr id="17" name="Círculo: vacío 16">
            <a:extLst>
              <a:ext uri="{FF2B5EF4-FFF2-40B4-BE49-F238E27FC236}">
                <a16:creationId xmlns:a16="http://schemas.microsoft.com/office/drawing/2014/main" id="{D4897604-065D-4FA3-B0B1-C5BA436EB931}"/>
              </a:ext>
            </a:extLst>
          </p:cNvPr>
          <p:cNvSpPr/>
          <p:nvPr/>
        </p:nvSpPr>
        <p:spPr>
          <a:xfrm>
            <a:off x="9051636" y="4544291"/>
            <a:ext cx="434109" cy="420193"/>
          </a:xfrm>
          <a:prstGeom prst="donut">
            <a:avLst>
              <a:gd name="adj" fmla="val 909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2DC326-6BF4-4404-BE31-F79B6465054D}"/>
              </a:ext>
            </a:extLst>
          </p:cNvPr>
          <p:cNvSpPr txBox="1"/>
          <p:nvPr/>
        </p:nvSpPr>
        <p:spPr>
          <a:xfrm>
            <a:off x="9472248" y="4569721"/>
            <a:ext cx="9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Perdida</a:t>
            </a:r>
          </a:p>
        </p:txBody>
      </p:sp>
      <p:sp>
        <p:nvSpPr>
          <p:cNvPr id="21" name="Círculo: vacío 20">
            <a:extLst>
              <a:ext uri="{FF2B5EF4-FFF2-40B4-BE49-F238E27FC236}">
                <a16:creationId xmlns:a16="http://schemas.microsoft.com/office/drawing/2014/main" id="{94E1B852-A8CF-402D-826D-AC180BF2BEEE}"/>
              </a:ext>
            </a:extLst>
          </p:cNvPr>
          <p:cNvSpPr/>
          <p:nvPr/>
        </p:nvSpPr>
        <p:spPr>
          <a:xfrm>
            <a:off x="9060872" y="5016072"/>
            <a:ext cx="434109" cy="420193"/>
          </a:xfrm>
          <a:prstGeom prst="donut">
            <a:avLst>
              <a:gd name="adj" fmla="val 909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A95375B-A218-4746-9E08-FE9FEED48DC2}"/>
              </a:ext>
            </a:extLst>
          </p:cNvPr>
          <p:cNvSpPr txBox="1"/>
          <p:nvPr/>
        </p:nvSpPr>
        <p:spPr>
          <a:xfrm>
            <a:off x="9494981" y="504150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Ruido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1EEAA9-4AEB-4F85-9493-CBBEDB5DAC0E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92261C-0A50-4D02-8C88-FB622A28ED50}"/>
              </a:ext>
            </a:extLst>
          </p:cNvPr>
          <p:cNvSpPr txBox="1"/>
          <p:nvPr/>
        </p:nvSpPr>
        <p:spPr>
          <a:xfrm>
            <a:off x="9049976" y="5847121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4</a:t>
            </a:r>
          </a:p>
        </p:txBody>
      </p:sp>
    </p:spTree>
    <p:extLst>
      <p:ext uri="{BB962C8B-B14F-4D97-AF65-F5344CB8AC3E}">
        <p14:creationId xmlns:p14="http://schemas.microsoft.com/office/powerpoint/2010/main" val="175244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4BF258C-24C4-4090-A42E-2EEEA86B953A}"/>
              </a:ext>
            </a:extLst>
          </p:cNvPr>
          <p:cNvSpPr/>
          <p:nvPr/>
        </p:nvSpPr>
        <p:spPr>
          <a:xfrm>
            <a:off x="6096000" y="1785291"/>
            <a:ext cx="5421350" cy="386906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225D17-FD54-443E-9673-F78DE22B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LANDSAT 8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1937C2-52A1-443F-B2FB-4B594EE2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37" y="2282134"/>
            <a:ext cx="5233415" cy="27701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AA5349-F979-4470-B305-6F7B92F8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53" y="2460365"/>
            <a:ext cx="4978625" cy="25919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99C3CD5-AEA5-483D-B189-59F5E2AA0796}"/>
              </a:ext>
            </a:extLst>
          </p:cNvPr>
          <p:cNvSpPr txBox="1"/>
          <p:nvPr/>
        </p:nvSpPr>
        <p:spPr>
          <a:xfrm>
            <a:off x="6938113" y="1969957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Landsat 8                      Sentinel 2B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EA8B325-C0CF-4277-9C96-79025EAC9EAA}"/>
              </a:ext>
            </a:extLst>
          </p:cNvPr>
          <p:cNvSpPr txBox="1"/>
          <p:nvPr/>
        </p:nvSpPr>
        <p:spPr>
          <a:xfrm>
            <a:off x="8282996" y="517336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Nubosidad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686E21-E426-4626-86D8-F94904E034FF}"/>
              </a:ext>
            </a:extLst>
          </p:cNvPr>
          <p:cNvSpPr txBox="1"/>
          <p:nvPr/>
        </p:nvSpPr>
        <p:spPr>
          <a:xfrm>
            <a:off x="623143" y="5404295"/>
            <a:ext cx="4163461" cy="840105"/>
          </a:xfrm>
          <a:prstGeom prst="roundRect">
            <a:avLst>
              <a:gd name="adj" fmla="val 39977"/>
            </a:avLst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Algoritmos de detección de clorofila-a no arrojan óptimos resultados.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FF663F-A350-426B-B252-E82922454709}"/>
              </a:ext>
            </a:extLst>
          </p:cNvPr>
          <p:cNvSpPr txBox="1"/>
          <p:nvPr/>
        </p:nvSpPr>
        <p:spPr>
          <a:xfrm>
            <a:off x="623143" y="1785291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Landsat 8 Salida 1</a:t>
            </a:r>
          </a:p>
        </p:txBody>
      </p:sp>
      <p:sp>
        <p:nvSpPr>
          <p:cNvPr id="11" name="Círculo: vacío 10">
            <a:extLst>
              <a:ext uri="{FF2B5EF4-FFF2-40B4-BE49-F238E27FC236}">
                <a16:creationId xmlns:a16="http://schemas.microsoft.com/office/drawing/2014/main" id="{F11EC2D6-B5AA-4BB4-8DA8-4436998646A3}"/>
              </a:ext>
            </a:extLst>
          </p:cNvPr>
          <p:cNvSpPr/>
          <p:nvPr/>
        </p:nvSpPr>
        <p:spPr>
          <a:xfrm>
            <a:off x="1329098" y="2838450"/>
            <a:ext cx="1181100" cy="1181100"/>
          </a:xfrm>
          <a:prstGeom prst="donut">
            <a:avLst>
              <a:gd name="adj" fmla="val 48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25AEE43-507A-458A-A768-830DA396B80D}"/>
              </a:ext>
            </a:extLst>
          </p:cNvPr>
          <p:cNvCxnSpPr>
            <a:cxnSpLocks/>
          </p:cNvCxnSpPr>
          <p:nvPr/>
        </p:nvCxnSpPr>
        <p:spPr>
          <a:xfrm flipV="1">
            <a:off x="1566670" y="3924300"/>
            <a:ext cx="0" cy="14799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C7ED6B-C61F-4ED2-BE89-72C9981CE62B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62CD47-99DE-495F-A4A7-5CFBF9200CE4}"/>
              </a:ext>
            </a:extLst>
          </p:cNvPr>
          <p:cNvSpPr txBox="1"/>
          <p:nvPr/>
        </p:nvSpPr>
        <p:spPr>
          <a:xfrm>
            <a:off x="9523051" y="6037621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2788B18-F3D1-44F5-921F-35B828712E87}"/>
              </a:ext>
            </a:extLst>
          </p:cNvPr>
          <p:cNvSpPr txBox="1"/>
          <p:nvPr/>
        </p:nvSpPr>
        <p:spPr>
          <a:xfrm>
            <a:off x="6095999" y="1304213"/>
            <a:ext cx="1120068" cy="451485"/>
          </a:xfrm>
          <a:prstGeom prst="roundRect">
            <a:avLst>
              <a:gd name="adj" fmla="val 31875"/>
            </a:avLst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Salida 2</a:t>
            </a:r>
          </a:p>
        </p:txBody>
      </p:sp>
    </p:spTree>
    <p:extLst>
      <p:ext uri="{BB962C8B-B14F-4D97-AF65-F5344CB8AC3E}">
        <p14:creationId xmlns:p14="http://schemas.microsoft.com/office/powerpoint/2010/main" val="125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60A4FAF-76FE-44FE-B25C-C919709C363F}"/>
              </a:ext>
            </a:extLst>
          </p:cNvPr>
          <p:cNvSpPr/>
          <p:nvPr/>
        </p:nvSpPr>
        <p:spPr>
          <a:xfrm>
            <a:off x="7675417" y="1496291"/>
            <a:ext cx="4184767" cy="5069159"/>
          </a:xfrm>
          <a:prstGeom prst="roundRect">
            <a:avLst>
              <a:gd name="adj" fmla="val 340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2366824-1BA0-4EE7-A273-3CE3DC064171}"/>
              </a:ext>
            </a:extLst>
          </p:cNvPr>
          <p:cNvSpPr/>
          <p:nvPr/>
        </p:nvSpPr>
        <p:spPr>
          <a:xfrm>
            <a:off x="331815" y="1609898"/>
            <a:ext cx="5310909" cy="4955552"/>
          </a:xfrm>
          <a:prstGeom prst="roundRect">
            <a:avLst>
              <a:gd name="adj" fmla="val 34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E746E5-34E6-4CB7-A251-ECB85DEEA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797" y="390064"/>
            <a:ext cx="5814985" cy="748780"/>
          </a:xfrm>
        </p:spPr>
        <p:txBody>
          <a:bodyPr/>
          <a:lstStyle/>
          <a:p>
            <a:r>
              <a:rPr lang="es-CO" dirty="0"/>
              <a:t>PUNTOS DE MUESTREO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A68CDB-3921-4A26-83A4-82CEA05B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5" y="1779847"/>
            <a:ext cx="4979788" cy="46156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F813B8-788D-483A-B7E8-077D5AF5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397" y="1638865"/>
            <a:ext cx="3714407" cy="47566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C8B0C1B-E6BE-49BD-A583-5D9E9047E005}"/>
              </a:ext>
            </a:extLst>
          </p:cNvPr>
          <p:cNvSpPr txBox="1"/>
          <p:nvPr/>
        </p:nvSpPr>
        <p:spPr>
          <a:xfrm>
            <a:off x="331815" y="1220306"/>
            <a:ext cx="2874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Puntos de muestreo salida 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BF6B74-C315-4478-9E3E-FB28A8EE9EFD}"/>
              </a:ext>
            </a:extLst>
          </p:cNvPr>
          <p:cNvSpPr txBox="1"/>
          <p:nvPr/>
        </p:nvSpPr>
        <p:spPr>
          <a:xfrm>
            <a:off x="7627742" y="1132902"/>
            <a:ext cx="291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Puntos de muestreo salida 2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8314BCD-7C95-41A7-9A8F-AF496C2B94D4}"/>
              </a:ext>
            </a:extLst>
          </p:cNvPr>
          <p:cNvGrpSpPr/>
          <p:nvPr/>
        </p:nvGrpSpPr>
        <p:grpSpPr>
          <a:xfrm>
            <a:off x="5890172" y="3165772"/>
            <a:ext cx="1479607" cy="1402192"/>
            <a:chOff x="5890172" y="3165772"/>
            <a:chExt cx="1479607" cy="1402192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268A99C-ADC0-4DAC-8167-D139843E932B}"/>
                </a:ext>
              </a:extLst>
            </p:cNvPr>
            <p:cNvSpPr/>
            <p:nvPr/>
          </p:nvSpPr>
          <p:spPr>
            <a:xfrm>
              <a:off x="5890172" y="3607382"/>
              <a:ext cx="923636" cy="96058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  <a:endParaRPr lang="es-CO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FB5C807-409F-4A21-813E-AD71CBDF87A7}"/>
                </a:ext>
              </a:extLst>
            </p:cNvPr>
            <p:cNvSpPr/>
            <p:nvPr/>
          </p:nvSpPr>
          <p:spPr>
            <a:xfrm>
              <a:off x="6446143" y="3607382"/>
              <a:ext cx="923636" cy="9605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  <a:endParaRPr lang="es-CO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9DCFE64-394F-4F0F-8D36-04D843A080F1}"/>
                </a:ext>
              </a:extLst>
            </p:cNvPr>
            <p:cNvSpPr txBox="1"/>
            <p:nvPr/>
          </p:nvSpPr>
          <p:spPr>
            <a:xfrm>
              <a:off x="6268459" y="3165772"/>
              <a:ext cx="8774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 U B</a:t>
              </a:r>
              <a:endParaRPr lang="es-CO" dirty="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0636A59-1D06-4842-841A-FB5E857A0BFF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B47CF7-B218-4BDE-9736-3B4D3AB870F8}"/>
              </a:ext>
            </a:extLst>
          </p:cNvPr>
          <p:cNvSpPr txBox="1"/>
          <p:nvPr/>
        </p:nvSpPr>
        <p:spPr>
          <a:xfrm>
            <a:off x="5757629" y="6113965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1</a:t>
            </a:r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E55E679B-3136-4C1D-BDAA-342BC4B24FFB}"/>
              </a:ext>
            </a:extLst>
          </p:cNvPr>
          <p:cNvSpPr/>
          <p:nvPr/>
        </p:nvSpPr>
        <p:spPr>
          <a:xfrm>
            <a:off x="497375" y="6632811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5BEA28-30CC-4D53-A2DF-FEB67C486289}"/>
              </a:ext>
            </a:extLst>
          </p:cNvPr>
          <p:cNvSpPr txBox="1"/>
          <p:nvPr/>
        </p:nvSpPr>
        <p:spPr>
          <a:xfrm>
            <a:off x="617254" y="6575134"/>
            <a:ext cx="3553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Ubicación estaciones salida 1 Fuente: Elaboración propia</a:t>
            </a: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6C448BAE-4C62-44CB-BDC5-21FA8C384558}"/>
              </a:ext>
            </a:extLst>
          </p:cNvPr>
          <p:cNvSpPr/>
          <p:nvPr/>
        </p:nvSpPr>
        <p:spPr>
          <a:xfrm>
            <a:off x="7896397" y="6644881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6863D21-F208-429E-B6AC-5E5FB089496F}"/>
              </a:ext>
            </a:extLst>
          </p:cNvPr>
          <p:cNvSpPr txBox="1"/>
          <p:nvPr/>
        </p:nvSpPr>
        <p:spPr>
          <a:xfrm>
            <a:off x="8016276" y="6587204"/>
            <a:ext cx="3553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Ubicación estaciones salida 2 Fuente: Elaboración propia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BD3FA1D-4E11-4FF5-A2D3-4143BCE51D15}"/>
              </a:ext>
            </a:extLst>
          </p:cNvPr>
          <p:cNvGrpSpPr/>
          <p:nvPr/>
        </p:nvGrpSpPr>
        <p:grpSpPr>
          <a:xfrm>
            <a:off x="4747475" y="2023969"/>
            <a:ext cx="354315" cy="349143"/>
            <a:chOff x="4611096" y="2471189"/>
            <a:chExt cx="333746" cy="369332"/>
          </a:xfrm>
        </p:grpSpPr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3DA83D00-79F6-4CEA-B366-8083F308C09E}"/>
                </a:ext>
              </a:extLst>
            </p:cNvPr>
            <p:cNvCxnSpPr/>
            <p:nvPr/>
          </p:nvCxnSpPr>
          <p:spPr>
            <a:xfrm flipV="1">
              <a:off x="4762500" y="2474602"/>
              <a:ext cx="0" cy="278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16EE399-DBDD-4ED9-88DF-DC0E17454CFE}"/>
                </a:ext>
              </a:extLst>
            </p:cNvPr>
            <p:cNvSpPr txBox="1"/>
            <p:nvPr/>
          </p:nvSpPr>
          <p:spPr>
            <a:xfrm>
              <a:off x="4611096" y="247118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9CA8B37-B0E7-46FD-B87A-487107770DC0}"/>
              </a:ext>
            </a:extLst>
          </p:cNvPr>
          <p:cNvGrpSpPr/>
          <p:nvPr/>
        </p:nvGrpSpPr>
        <p:grpSpPr>
          <a:xfrm>
            <a:off x="11110175" y="1809512"/>
            <a:ext cx="354315" cy="349143"/>
            <a:chOff x="4611096" y="2471189"/>
            <a:chExt cx="333746" cy="369332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B1B1EEA7-9777-4B14-8A67-E9139C2223D1}"/>
                </a:ext>
              </a:extLst>
            </p:cNvPr>
            <p:cNvCxnSpPr/>
            <p:nvPr/>
          </p:nvCxnSpPr>
          <p:spPr>
            <a:xfrm flipV="1">
              <a:off x="4762500" y="2474602"/>
              <a:ext cx="0" cy="278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A4D34D7B-35DA-4EDA-91CF-4AAA375F4F4F}"/>
                </a:ext>
              </a:extLst>
            </p:cNvPr>
            <p:cNvSpPr txBox="1"/>
            <p:nvPr/>
          </p:nvSpPr>
          <p:spPr>
            <a:xfrm>
              <a:off x="4611096" y="247118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094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4E98DFD-1FDC-47F4-8019-238EEDC6372E}"/>
              </a:ext>
            </a:extLst>
          </p:cNvPr>
          <p:cNvSpPr/>
          <p:nvPr/>
        </p:nvSpPr>
        <p:spPr>
          <a:xfrm>
            <a:off x="3800475" y="5353149"/>
            <a:ext cx="5029744" cy="904775"/>
          </a:xfrm>
          <a:prstGeom prst="round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172707-C999-47B8-8128-2567FBC63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350994-C1E1-4AAC-8DC4-01D5E6B1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807" y="1504851"/>
            <a:ext cx="5504007" cy="33276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74B9AA-8521-4E62-A766-06FFD2474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387" y="5472409"/>
            <a:ext cx="4785920" cy="6662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59C655-698E-4F0F-B7A4-63A5C661CE0C}"/>
              </a:ext>
            </a:extLst>
          </p:cNvPr>
          <p:cNvSpPr txBox="1"/>
          <p:nvPr/>
        </p:nvSpPr>
        <p:spPr>
          <a:xfrm>
            <a:off x="557325" y="5612227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Modelo obtenido </a:t>
            </a:r>
            <a:r>
              <a:rPr lang="es-CO" sz="240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RLM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2CEA64-77F8-4576-AB62-FD9BC7994E57}"/>
              </a:ext>
            </a:extLst>
          </p:cNvPr>
          <p:cNvSpPr txBox="1"/>
          <p:nvPr/>
        </p:nvSpPr>
        <p:spPr>
          <a:xfrm>
            <a:off x="557325" y="1508589"/>
            <a:ext cx="24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Datos de entrada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50E5AF-0A9E-4D17-AB3B-65D1399DA78E}"/>
              </a:ext>
            </a:extLst>
          </p:cNvPr>
          <p:cNvSpPr txBox="1"/>
          <p:nvPr/>
        </p:nvSpPr>
        <p:spPr>
          <a:xfrm>
            <a:off x="9621150" y="2782669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</a:t>
            </a:r>
            <a:r>
              <a:rPr lang="es-CO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=f(</a:t>
            </a:r>
            <a:r>
              <a:rPr lang="es-CO" sz="36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</a:t>
            </a:r>
            <a:r>
              <a:rPr lang="es-CO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07EF037-0E0B-4952-9434-96A448C86DC2}"/>
              </a:ext>
            </a:extLst>
          </p:cNvPr>
          <p:cNvSpPr/>
          <p:nvPr/>
        </p:nvSpPr>
        <p:spPr>
          <a:xfrm>
            <a:off x="8478982" y="1703229"/>
            <a:ext cx="551832" cy="2988844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B66CE33-7273-4806-ADF9-1F401B58DDD8}"/>
              </a:ext>
            </a:extLst>
          </p:cNvPr>
          <p:cNvSpPr/>
          <p:nvPr/>
        </p:nvSpPr>
        <p:spPr>
          <a:xfrm>
            <a:off x="6278810" y="1703229"/>
            <a:ext cx="2200172" cy="2988844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817AFA3-1F04-42BF-8932-318DFA1867A9}"/>
              </a:ext>
            </a:extLst>
          </p:cNvPr>
          <p:cNvCxnSpPr/>
          <p:nvPr/>
        </p:nvCxnSpPr>
        <p:spPr>
          <a:xfrm>
            <a:off x="3048000" y="1703229"/>
            <a:ext cx="4287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FF84CBBA-EC7E-482B-85D9-8D01A7B6EDB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8394326" y="3993700"/>
            <a:ext cx="2428878" cy="1299478"/>
          </a:xfrm>
          <a:prstGeom prst="curvedConnector3">
            <a:avLst>
              <a:gd name="adj1" fmla="val 990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F7A82EDC-9C21-4BFC-8EA5-4617E143016D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F4F869-0C81-4769-82C3-CB60194F72F6}"/>
              </a:ext>
            </a:extLst>
          </p:cNvPr>
          <p:cNvSpPr txBox="1"/>
          <p:nvPr/>
        </p:nvSpPr>
        <p:spPr>
          <a:xfrm>
            <a:off x="9478758" y="1599414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1</a:t>
            </a:r>
          </a:p>
        </p:txBody>
      </p:sp>
    </p:spTree>
    <p:extLst>
      <p:ext uri="{BB962C8B-B14F-4D97-AF65-F5344CB8AC3E}">
        <p14:creationId xmlns:p14="http://schemas.microsoft.com/office/powerpoint/2010/main" val="391667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A3B8F89-C5A9-4204-A523-37368562289A}"/>
              </a:ext>
            </a:extLst>
          </p:cNvPr>
          <p:cNvSpPr/>
          <p:nvPr/>
        </p:nvSpPr>
        <p:spPr>
          <a:xfrm>
            <a:off x="5564322" y="1215700"/>
            <a:ext cx="1420738" cy="53470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C8970A-B06B-4CB4-949D-F0EE7950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173" y="313258"/>
            <a:ext cx="6686378" cy="748780"/>
          </a:xfrm>
        </p:spPr>
        <p:txBody>
          <a:bodyPr/>
          <a:lstStyle/>
          <a:p>
            <a:r>
              <a:rPr lang="es-CO" dirty="0"/>
              <a:t>APLICACIÓN DEL MODELO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FAB8EC-D0CD-44F8-8E9D-B814A6FC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" y="1872944"/>
            <a:ext cx="5297576" cy="4759868"/>
          </a:xfrm>
          <a:prstGeom prst="rect">
            <a:avLst/>
          </a:prstGeom>
          <a:ln w="25400"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A2E7DF-3FF2-42EF-BA4B-3A680862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49" y="1841548"/>
            <a:ext cx="4907320" cy="4791264"/>
          </a:xfrm>
          <a:prstGeom prst="rect">
            <a:avLst/>
          </a:prstGeom>
          <a:ln w="25400"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7D0FEC4-1D0A-427B-82FC-EA54FCD2F3D5}"/>
              </a:ext>
            </a:extLst>
          </p:cNvPr>
          <p:cNvSpPr txBox="1"/>
          <p:nvPr/>
        </p:nvSpPr>
        <p:spPr>
          <a:xfrm>
            <a:off x="51575" y="1225356"/>
            <a:ext cx="5297576" cy="408623"/>
          </a:xfrm>
          <a:prstGeom prst="roundRect">
            <a:avLst>
              <a:gd name="adj" fmla="val 46970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Salida 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AAC355-7DAE-4A18-80A7-3C5CB2B32794}"/>
              </a:ext>
            </a:extLst>
          </p:cNvPr>
          <p:cNvSpPr txBox="1"/>
          <p:nvPr/>
        </p:nvSpPr>
        <p:spPr>
          <a:xfrm>
            <a:off x="7175640" y="1212331"/>
            <a:ext cx="4964785" cy="408623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Salida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B357A0-2E5A-44A9-A176-B391EA2C9E6D}"/>
              </a:ext>
            </a:extLst>
          </p:cNvPr>
          <p:cNvSpPr txBox="1"/>
          <p:nvPr/>
        </p:nvSpPr>
        <p:spPr>
          <a:xfrm>
            <a:off x="1581381" y="2844648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C25442F-3223-4A8F-9AE5-1DBCF4B12682}"/>
              </a:ext>
            </a:extLst>
          </p:cNvPr>
          <p:cNvSpPr txBox="1"/>
          <p:nvPr/>
        </p:nvSpPr>
        <p:spPr>
          <a:xfrm>
            <a:off x="9355669" y="3646765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635618-235A-4B90-9DBC-069D9E619BC4}"/>
              </a:ext>
            </a:extLst>
          </p:cNvPr>
          <p:cNvSpPr txBox="1"/>
          <p:nvPr/>
        </p:nvSpPr>
        <p:spPr>
          <a:xfrm>
            <a:off x="9937048" y="4931942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CB891DA-4111-4EF9-9473-130624C243D4}"/>
              </a:ext>
            </a:extLst>
          </p:cNvPr>
          <p:cNvSpPr txBox="1"/>
          <p:nvPr/>
        </p:nvSpPr>
        <p:spPr>
          <a:xfrm>
            <a:off x="2182515" y="3991868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C9DE6F7-5F9F-473A-8116-8EB02F41AAE3}"/>
              </a:ext>
            </a:extLst>
          </p:cNvPr>
          <p:cNvSpPr txBox="1"/>
          <p:nvPr/>
        </p:nvSpPr>
        <p:spPr>
          <a:xfrm>
            <a:off x="4011139" y="4646996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832E945-A18E-4B04-9353-FA95E1FC02EC}"/>
              </a:ext>
            </a:extLst>
          </p:cNvPr>
          <p:cNvSpPr txBox="1"/>
          <p:nvPr/>
        </p:nvSpPr>
        <p:spPr>
          <a:xfrm>
            <a:off x="8247313" y="2844647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251C33F-E758-4911-9442-58F57B112047}"/>
              </a:ext>
            </a:extLst>
          </p:cNvPr>
          <p:cNvSpPr txBox="1"/>
          <p:nvPr/>
        </p:nvSpPr>
        <p:spPr>
          <a:xfrm>
            <a:off x="5735728" y="1968789"/>
            <a:ext cx="106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Cavernas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80BF8F8-2215-49D3-A2B8-BC0FA8181913}"/>
              </a:ext>
            </a:extLst>
          </p:cNvPr>
          <p:cNvSpPr txBox="1"/>
          <p:nvPr/>
        </p:nvSpPr>
        <p:spPr>
          <a:xfrm>
            <a:off x="5564321" y="3349470"/>
            <a:ext cx="137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Q. La Puerta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C4D0AB-30D5-4811-A9DE-B126142E3093}"/>
              </a:ext>
            </a:extLst>
          </p:cNvPr>
          <p:cNvSpPr txBox="1"/>
          <p:nvPr/>
        </p:nvSpPr>
        <p:spPr>
          <a:xfrm>
            <a:off x="5786035" y="4699754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Zapatero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4FDD7B7-ED90-4227-8E62-F516F6EE9626}"/>
              </a:ext>
            </a:extLst>
          </p:cNvPr>
          <p:cNvSpPr txBox="1"/>
          <p:nvPr/>
        </p:nvSpPr>
        <p:spPr>
          <a:xfrm>
            <a:off x="5601347" y="594226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Playa blanca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791F59C-CB93-4983-8BB2-61FBE1F023F1}"/>
              </a:ext>
            </a:extLst>
          </p:cNvPr>
          <p:cNvSpPr txBox="1"/>
          <p:nvPr/>
        </p:nvSpPr>
        <p:spPr>
          <a:xfrm>
            <a:off x="6109244" y="1636892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D5DCB68-DDD8-4505-8752-E7D716EC0C8D}"/>
              </a:ext>
            </a:extLst>
          </p:cNvPr>
          <p:cNvSpPr txBox="1"/>
          <p:nvPr/>
        </p:nvSpPr>
        <p:spPr>
          <a:xfrm>
            <a:off x="6133728" y="3017200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15A52C3-5046-42E3-9848-46AFA00B8530}"/>
              </a:ext>
            </a:extLst>
          </p:cNvPr>
          <p:cNvSpPr txBox="1"/>
          <p:nvPr/>
        </p:nvSpPr>
        <p:spPr>
          <a:xfrm>
            <a:off x="6133728" y="4336972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16D381B-681A-4F0E-BD11-17AE2BCBC46F}"/>
              </a:ext>
            </a:extLst>
          </p:cNvPr>
          <p:cNvSpPr txBox="1"/>
          <p:nvPr/>
        </p:nvSpPr>
        <p:spPr>
          <a:xfrm>
            <a:off x="6133728" y="5583153"/>
            <a:ext cx="324572" cy="345103"/>
          </a:xfrm>
          <a:prstGeom prst="roundRect">
            <a:avLst>
              <a:gd name="adj" fmla="val 45183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79057A5-D5E5-42C6-9D46-894D32995B5E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E17E85-8422-4117-8BB1-0BF8791DC398}"/>
              </a:ext>
            </a:extLst>
          </p:cNvPr>
          <p:cNvSpPr txBox="1"/>
          <p:nvPr/>
        </p:nvSpPr>
        <p:spPr>
          <a:xfrm>
            <a:off x="10324842" y="541957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1</a:t>
            </a: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57898AD1-0200-4C65-B379-CAD67F8F23D8}"/>
              </a:ext>
            </a:extLst>
          </p:cNvPr>
          <p:cNvSpPr/>
          <p:nvPr/>
        </p:nvSpPr>
        <p:spPr>
          <a:xfrm>
            <a:off x="497375" y="6632811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ECE15F-46F9-46F4-89B4-BA6D6C733355}"/>
              </a:ext>
            </a:extLst>
          </p:cNvPr>
          <p:cNvSpPr txBox="1"/>
          <p:nvPr/>
        </p:nvSpPr>
        <p:spPr>
          <a:xfrm>
            <a:off x="617254" y="6575134"/>
            <a:ext cx="3553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modelo salida 1 Fuente: Elaboración propia</a:t>
            </a:r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172642DC-0932-42AA-977A-30331B419B60}"/>
              </a:ext>
            </a:extLst>
          </p:cNvPr>
          <p:cNvSpPr/>
          <p:nvPr/>
        </p:nvSpPr>
        <p:spPr>
          <a:xfrm>
            <a:off x="7901565" y="6641172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5572616-FDBE-4E7C-B195-EDD3C2F8C0E8}"/>
              </a:ext>
            </a:extLst>
          </p:cNvPr>
          <p:cNvSpPr txBox="1"/>
          <p:nvPr/>
        </p:nvSpPr>
        <p:spPr>
          <a:xfrm>
            <a:off x="8021444" y="6583495"/>
            <a:ext cx="3553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modelo salida 2 Fuente: Elaboración propia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70C8C69-02AC-4475-9192-3768DD31CFCB}"/>
              </a:ext>
            </a:extLst>
          </p:cNvPr>
          <p:cNvGrpSpPr/>
          <p:nvPr/>
        </p:nvGrpSpPr>
        <p:grpSpPr>
          <a:xfrm>
            <a:off x="4011139" y="2031182"/>
            <a:ext cx="354315" cy="349143"/>
            <a:chOff x="4611096" y="2471189"/>
            <a:chExt cx="333746" cy="369332"/>
          </a:xfrm>
        </p:grpSpPr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A9D6D4D4-7FDF-4BB9-A88A-23256283194E}"/>
                </a:ext>
              </a:extLst>
            </p:cNvPr>
            <p:cNvCxnSpPr/>
            <p:nvPr/>
          </p:nvCxnSpPr>
          <p:spPr>
            <a:xfrm flipV="1">
              <a:off x="4762500" y="2474602"/>
              <a:ext cx="0" cy="278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8BDF1AD-8035-450D-BD37-01A945E4164D}"/>
                </a:ext>
              </a:extLst>
            </p:cNvPr>
            <p:cNvSpPr txBox="1"/>
            <p:nvPr/>
          </p:nvSpPr>
          <p:spPr>
            <a:xfrm>
              <a:off x="4611096" y="247118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N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FF7737E-F757-4821-9A44-C814D6A2A6A5}"/>
              </a:ext>
            </a:extLst>
          </p:cNvPr>
          <p:cNvGrpSpPr/>
          <p:nvPr/>
        </p:nvGrpSpPr>
        <p:grpSpPr>
          <a:xfrm>
            <a:off x="10846640" y="1994456"/>
            <a:ext cx="354315" cy="349143"/>
            <a:chOff x="4611096" y="2471189"/>
            <a:chExt cx="333746" cy="369332"/>
          </a:xfrm>
        </p:grpSpPr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8EBF0E88-D7DB-441E-8D95-286C20926B41}"/>
                </a:ext>
              </a:extLst>
            </p:cNvPr>
            <p:cNvCxnSpPr/>
            <p:nvPr/>
          </p:nvCxnSpPr>
          <p:spPr>
            <a:xfrm flipV="1">
              <a:off x="4762500" y="2474602"/>
              <a:ext cx="0" cy="278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384112B5-2163-4110-BFD7-90B3BB64B1BA}"/>
                </a:ext>
              </a:extLst>
            </p:cNvPr>
            <p:cNvSpPr txBox="1"/>
            <p:nvPr/>
          </p:nvSpPr>
          <p:spPr>
            <a:xfrm>
              <a:off x="4611096" y="247118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94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ángulo: esquinas redondeadas 136">
            <a:extLst>
              <a:ext uri="{FF2B5EF4-FFF2-40B4-BE49-F238E27FC236}">
                <a16:creationId xmlns:a16="http://schemas.microsoft.com/office/drawing/2014/main" id="{95FBEA8B-EC7E-415B-B1D4-AC5EC6882814}"/>
              </a:ext>
            </a:extLst>
          </p:cNvPr>
          <p:cNvSpPr/>
          <p:nvPr/>
        </p:nvSpPr>
        <p:spPr>
          <a:xfrm>
            <a:off x="7512668" y="4042158"/>
            <a:ext cx="3050464" cy="259331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5" name="Rectángulo: esquinas redondeadas 134">
            <a:extLst>
              <a:ext uri="{FF2B5EF4-FFF2-40B4-BE49-F238E27FC236}">
                <a16:creationId xmlns:a16="http://schemas.microsoft.com/office/drawing/2014/main" id="{79640755-9C87-4D70-9770-AD5748EF371E}"/>
              </a:ext>
            </a:extLst>
          </p:cNvPr>
          <p:cNvSpPr/>
          <p:nvPr/>
        </p:nvSpPr>
        <p:spPr>
          <a:xfrm>
            <a:off x="9687280" y="2921502"/>
            <a:ext cx="2371369" cy="37151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3" name="Rectángulo: esquinas redondeadas 132">
            <a:extLst>
              <a:ext uri="{FF2B5EF4-FFF2-40B4-BE49-F238E27FC236}">
                <a16:creationId xmlns:a16="http://schemas.microsoft.com/office/drawing/2014/main" id="{D183AB96-88A2-4C52-8281-04319BD0B68F}"/>
              </a:ext>
            </a:extLst>
          </p:cNvPr>
          <p:cNvSpPr/>
          <p:nvPr/>
        </p:nvSpPr>
        <p:spPr>
          <a:xfrm>
            <a:off x="1949390" y="4606788"/>
            <a:ext cx="3133190" cy="17683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1" name="Rectángulo: esquinas redondeadas 130">
            <a:extLst>
              <a:ext uri="{FF2B5EF4-FFF2-40B4-BE49-F238E27FC236}">
                <a16:creationId xmlns:a16="http://schemas.microsoft.com/office/drawing/2014/main" id="{D436967A-B5D5-4946-888F-CCFB767D66DF}"/>
              </a:ext>
            </a:extLst>
          </p:cNvPr>
          <p:cNvSpPr/>
          <p:nvPr/>
        </p:nvSpPr>
        <p:spPr>
          <a:xfrm>
            <a:off x="418939" y="2743200"/>
            <a:ext cx="1976724" cy="3628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4BD0589E-344F-4FAD-B1D7-ABF362B3B97A}"/>
              </a:ext>
            </a:extLst>
          </p:cNvPr>
          <p:cNvSpPr/>
          <p:nvPr/>
        </p:nvSpPr>
        <p:spPr>
          <a:xfrm>
            <a:off x="7866809" y="4867701"/>
            <a:ext cx="1120861" cy="10427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77E4B022-31F0-45AE-93A4-AAB3B7C3A152}"/>
              </a:ext>
            </a:extLst>
          </p:cNvPr>
          <p:cNvSpPr/>
          <p:nvPr/>
        </p:nvSpPr>
        <p:spPr>
          <a:xfrm>
            <a:off x="9837881" y="1053197"/>
            <a:ext cx="1120861" cy="10427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52AFBF02-035D-4091-A16A-593696D0DCB0}"/>
              </a:ext>
            </a:extLst>
          </p:cNvPr>
          <p:cNvSpPr/>
          <p:nvPr/>
        </p:nvSpPr>
        <p:spPr>
          <a:xfrm>
            <a:off x="10340098" y="4869966"/>
            <a:ext cx="1120861" cy="10427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DAF8A992-BC94-4DB8-A8FC-E795167F75A6}"/>
              </a:ext>
            </a:extLst>
          </p:cNvPr>
          <p:cNvSpPr/>
          <p:nvPr/>
        </p:nvSpPr>
        <p:spPr>
          <a:xfrm>
            <a:off x="10220764" y="3103134"/>
            <a:ext cx="1120861" cy="10427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B0E98BA2-21CB-458C-A7BD-704179597AF0}"/>
              </a:ext>
            </a:extLst>
          </p:cNvPr>
          <p:cNvSpPr/>
          <p:nvPr/>
        </p:nvSpPr>
        <p:spPr>
          <a:xfrm>
            <a:off x="2373107" y="1113751"/>
            <a:ext cx="1120861" cy="10427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75B06749-6073-46A5-8745-7E2A04515596}"/>
              </a:ext>
            </a:extLst>
          </p:cNvPr>
          <p:cNvSpPr/>
          <p:nvPr/>
        </p:nvSpPr>
        <p:spPr>
          <a:xfrm>
            <a:off x="5905948" y="3090061"/>
            <a:ext cx="1120861" cy="10427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CF6D07AB-F9C1-41CD-B2A0-00A2D1409221}"/>
              </a:ext>
            </a:extLst>
          </p:cNvPr>
          <p:cNvSpPr/>
          <p:nvPr/>
        </p:nvSpPr>
        <p:spPr>
          <a:xfrm>
            <a:off x="5857637" y="1121042"/>
            <a:ext cx="1120861" cy="10427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7FAB9940-DFD8-4C82-99C8-44E6CDA61D56}"/>
              </a:ext>
            </a:extLst>
          </p:cNvPr>
          <p:cNvSpPr/>
          <p:nvPr/>
        </p:nvSpPr>
        <p:spPr>
          <a:xfrm>
            <a:off x="3257704" y="4817824"/>
            <a:ext cx="1120861" cy="10427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C71943B3-5D2E-443E-BC17-D8F868B4F185}"/>
              </a:ext>
            </a:extLst>
          </p:cNvPr>
          <p:cNvSpPr/>
          <p:nvPr/>
        </p:nvSpPr>
        <p:spPr>
          <a:xfrm>
            <a:off x="820505" y="4817824"/>
            <a:ext cx="1120861" cy="10427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3AC75D69-9180-420C-8EF7-BA9834AB707E}"/>
              </a:ext>
            </a:extLst>
          </p:cNvPr>
          <p:cNvSpPr/>
          <p:nvPr/>
        </p:nvSpPr>
        <p:spPr>
          <a:xfrm>
            <a:off x="796834" y="2960148"/>
            <a:ext cx="1120861" cy="10427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059F3A07-B3A6-46B4-A7C8-5CAE00987204}"/>
              </a:ext>
            </a:extLst>
          </p:cNvPr>
          <p:cNvSpPr/>
          <p:nvPr/>
        </p:nvSpPr>
        <p:spPr>
          <a:xfrm>
            <a:off x="3262660" y="3083607"/>
            <a:ext cx="1120861" cy="10427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D1BDAA-86AC-42FD-863A-F106A217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INTRODUCCIÓN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579EDE-FC2E-448F-9B4B-5B4F744891A6}"/>
              </a:ext>
            </a:extLst>
          </p:cNvPr>
          <p:cNvSpPr txBox="1"/>
          <p:nvPr/>
        </p:nvSpPr>
        <p:spPr>
          <a:xfrm>
            <a:off x="5617847" y="4066739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Fitoplancton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53980E4-322D-438D-A184-765E819271A1}"/>
              </a:ext>
            </a:extLst>
          </p:cNvPr>
          <p:cNvSpPr txBox="1"/>
          <p:nvPr/>
        </p:nvSpPr>
        <p:spPr>
          <a:xfrm>
            <a:off x="4992198" y="2054326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 primaria acuática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94119A-2CDC-4172-AEE6-D2521432C2D0}"/>
              </a:ext>
            </a:extLst>
          </p:cNvPr>
          <p:cNvSpPr txBox="1"/>
          <p:nvPr/>
        </p:nvSpPr>
        <p:spPr>
          <a:xfrm>
            <a:off x="3373606" y="4057029"/>
            <a:ext cx="90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Peces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8C4BD54-2B3D-4AE4-BE79-17152A7B58E4}"/>
              </a:ext>
            </a:extLst>
          </p:cNvPr>
          <p:cNvSpPr txBox="1"/>
          <p:nvPr/>
        </p:nvSpPr>
        <p:spPr>
          <a:xfrm>
            <a:off x="8928032" y="2036259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Salud del ecosistema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A613101-60B8-45EE-B216-8587B777265E}"/>
              </a:ext>
            </a:extLst>
          </p:cNvPr>
          <p:cNvSpPr txBox="1"/>
          <p:nvPr/>
        </p:nvSpPr>
        <p:spPr>
          <a:xfrm>
            <a:off x="3026032" y="5815901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Clorofila-a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450114-6566-41A0-9EAA-AF39684F87C6}"/>
              </a:ext>
            </a:extLst>
          </p:cNvPr>
          <p:cNvSpPr txBox="1"/>
          <p:nvPr/>
        </p:nvSpPr>
        <p:spPr>
          <a:xfrm>
            <a:off x="1388959" y="2054327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Medida de abundancia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0C2E1-63BF-45E0-BD54-F2449712D6A8}"/>
              </a:ext>
            </a:extLst>
          </p:cNvPr>
          <p:cNvSpPr txBox="1"/>
          <p:nvPr/>
        </p:nvSpPr>
        <p:spPr>
          <a:xfrm>
            <a:off x="774848" y="395611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Satélites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66DA82-375B-446B-A8DC-D174D0EA6C4E}"/>
              </a:ext>
            </a:extLst>
          </p:cNvPr>
          <p:cNvSpPr txBox="1"/>
          <p:nvPr/>
        </p:nvSpPr>
        <p:spPr>
          <a:xfrm>
            <a:off x="635438" y="5817874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Mediciones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E3E285-43E4-4F38-B55D-F9028138150B}"/>
              </a:ext>
            </a:extLst>
          </p:cNvPr>
          <p:cNvSpPr txBox="1"/>
          <p:nvPr/>
        </p:nvSpPr>
        <p:spPr>
          <a:xfrm>
            <a:off x="9974633" y="410924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Investigación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D79CE8A-466C-4249-B366-89519FBA1C80}"/>
              </a:ext>
            </a:extLst>
          </p:cNvPr>
          <p:cNvSpPr txBox="1"/>
          <p:nvPr/>
        </p:nvSpPr>
        <p:spPr>
          <a:xfrm>
            <a:off x="7571876" y="5951916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Reflectancia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78434F1-DA09-4C82-BAF9-CA378F0966B0}"/>
              </a:ext>
            </a:extLst>
          </p:cNvPr>
          <p:cNvSpPr txBox="1"/>
          <p:nvPr/>
        </p:nvSpPr>
        <p:spPr>
          <a:xfrm>
            <a:off x="9641209" y="5910495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Mediciones in-situ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0C2BEB3-47DB-47A6-8379-CBD16E46C318}"/>
              </a:ext>
            </a:extLst>
          </p:cNvPr>
          <p:cNvSpPr txBox="1"/>
          <p:nvPr/>
        </p:nvSpPr>
        <p:spPr>
          <a:xfrm>
            <a:off x="9769850" y="6267355"/>
            <a:ext cx="2683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Parsons and Stricklan.</a:t>
            </a:r>
            <a:endParaRPr lang="es-CO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BD8B7E59-5819-4114-97A6-02FC00268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41" y="3267659"/>
            <a:ext cx="706496" cy="70649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31AEF48-35FE-4E99-8F34-19317A74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42" y="3229586"/>
            <a:ext cx="706496" cy="70649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ED8D305-4CB9-4E76-9BE7-D9F8DAA36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62" y="1263529"/>
            <a:ext cx="823585" cy="82358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35BECBD-1E15-4871-8593-C6F41D14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402" y="1248989"/>
            <a:ext cx="642392" cy="64239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60A2DF9-80AE-43EE-85B4-BB05D2C3A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544" y="3151560"/>
            <a:ext cx="952500" cy="9525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BE5DF4C-6EAE-4786-B379-8599200E5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34" y="5027498"/>
            <a:ext cx="702859" cy="702859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EB4F4AD-CCDE-4A8E-B614-E96DA00C72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24" y="5017733"/>
            <a:ext cx="656206" cy="65620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175EF1B4-AC5B-4EA9-B0C6-57741FC6E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17" y="1275638"/>
            <a:ext cx="638313" cy="63831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5D041D5-95C1-40D2-BD69-71B8C7A6EB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9" y="2960148"/>
            <a:ext cx="952500" cy="95250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C4AB46F7-875B-4A75-ABCE-35360CF33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87" y="4973016"/>
            <a:ext cx="706496" cy="706496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F65CCE2F-E749-496D-AE91-1B7E179889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89" y="4806438"/>
            <a:ext cx="684513" cy="684513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D6649BAB-F2B4-44AB-98E1-2C931B3A82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364" y="5363591"/>
            <a:ext cx="469567" cy="469567"/>
          </a:xfrm>
          <a:prstGeom prst="rect">
            <a:avLst/>
          </a:prstGeom>
        </p:spPr>
      </p:pic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4AFB371A-83BF-46D0-A77C-5384B63D3E5A}"/>
              </a:ext>
            </a:extLst>
          </p:cNvPr>
          <p:cNvCxnSpPr>
            <a:stCxn id="63" idx="0"/>
            <a:endCxn id="6" idx="2"/>
          </p:cNvCxnSpPr>
          <p:nvPr/>
        </p:nvCxnSpPr>
        <p:spPr>
          <a:xfrm flipV="1">
            <a:off x="6466379" y="2515991"/>
            <a:ext cx="6353" cy="57407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349356DD-1EC2-4565-A865-1073A07DC088}"/>
              </a:ext>
            </a:extLst>
          </p:cNvPr>
          <p:cNvCxnSpPr>
            <a:stCxn id="63" idx="6"/>
            <a:endCxn id="67" idx="2"/>
          </p:cNvCxnSpPr>
          <p:nvPr/>
        </p:nvCxnSpPr>
        <p:spPr>
          <a:xfrm>
            <a:off x="7026809" y="3611458"/>
            <a:ext cx="3193955" cy="13073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28E3A799-2F08-4CE4-AAD8-A1492FAC2FAB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10900528" y="4570910"/>
            <a:ext cx="1" cy="299056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58BCFA5E-ACC4-4865-8788-3C3C72BD5ADC}"/>
              </a:ext>
            </a:extLst>
          </p:cNvPr>
          <p:cNvCxnSpPr>
            <a:stCxn id="57" idx="6"/>
            <a:endCxn id="59" idx="2"/>
          </p:cNvCxnSpPr>
          <p:nvPr/>
        </p:nvCxnSpPr>
        <p:spPr>
          <a:xfrm>
            <a:off x="1941366" y="5339221"/>
            <a:ext cx="1316338" cy="0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62A02D0D-F9F9-4BD0-ACEE-AB874E90C13D}"/>
              </a:ext>
            </a:extLst>
          </p:cNvPr>
          <p:cNvCxnSpPr>
            <a:stCxn id="16" idx="2"/>
            <a:endCxn id="57" idx="0"/>
          </p:cNvCxnSpPr>
          <p:nvPr/>
        </p:nvCxnSpPr>
        <p:spPr>
          <a:xfrm flipH="1">
            <a:off x="1380936" y="4417780"/>
            <a:ext cx="8023" cy="400044"/>
          </a:xfrm>
          <a:prstGeom prst="straightConnector1">
            <a:avLst/>
          </a:prstGeom>
          <a:ln w="63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54DF95E6-C0D1-42E6-9A3F-938F10160347}"/>
              </a:ext>
            </a:extLst>
          </p:cNvPr>
          <p:cNvCxnSpPr>
            <a:stCxn id="63" idx="2"/>
            <a:endCxn id="51" idx="6"/>
          </p:cNvCxnSpPr>
          <p:nvPr/>
        </p:nvCxnSpPr>
        <p:spPr>
          <a:xfrm flipH="1" flipV="1">
            <a:off x="4383521" y="3605004"/>
            <a:ext cx="1522427" cy="6454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93ABD121-330E-41E4-8FA9-0B040B9667E2}"/>
              </a:ext>
            </a:extLst>
          </p:cNvPr>
          <p:cNvCxnSpPr>
            <a:cxnSpLocks/>
            <a:stCxn id="63" idx="1"/>
            <a:endCxn id="14" idx="2"/>
          </p:cNvCxnSpPr>
          <p:nvPr/>
        </p:nvCxnSpPr>
        <p:spPr>
          <a:xfrm flipH="1" flipV="1">
            <a:off x="2965673" y="2515992"/>
            <a:ext cx="3104421" cy="726783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de flecha 120">
            <a:extLst>
              <a:ext uri="{FF2B5EF4-FFF2-40B4-BE49-F238E27FC236}">
                <a16:creationId xmlns:a16="http://schemas.microsoft.com/office/drawing/2014/main" id="{269012A1-65BE-49F2-B8D6-595B3DD04594}"/>
              </a:ext>
            </a:extLst>
          </p:cNvPr>
          <p:cNvCxnSpPr>
            <a:cxnSpLocks/>
            <a:stCxn id="63" idx="7"/>
            <a:endCxn id="10" idx="2"/>
          </p:cNvCxnSpPr>
          <p:nvPr/>
        </p:nvCxnSpPr>
        <p:spPr>
          <a:xfrm flipV="1">
            <a:off x="6862663" y="2497924"/>
            <a:ext cx="3501019" cy="744851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angular 127">
            <a:extLst>
              <a:ext uri="{FF2B5EF4-FFF2-40B4-BE49-F238E27FC236}">
                <a16:creationId xmlns:a16="http://schemas.microsoft.com/office/drawing/2014/main" id="{41F35901-CE3B-4C5F-A90C-FE9AFDC3E7A5}"/>
              </a:ext>
            </a:extLst>
          </p:cNvPr>
          <p:cNvCxnSpPr>
            <a:stCxn id="59" idx="6"/>
            <a:endCxn id="4" idx="2"/>
          </p:cNvCxnSpPr>
          <p:nvPr/>
        </p:nvCxnSpPr>
        <p:spPr>
          <a:xfrm flipV="1">
            <a:off x="4378565" y="4528404"/>
            <a:ext cx="2125903" cy="810817"/>
          </a:xfrm>
          <a:prstGeom prst="bentConnector2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Conector: angular 129">
            <a:extLst>
              <a:ext uri="{FF2B5EF4-FFF2-40B4-BE49-F238E27FC236}">
                <a16:creationId xmlns:a16="http://schemas.microsoft.com/office/drawing/2014/main" id="{092A4B64-A418-4A9F-9B6C-FE89F429BD99}"/>
              </a:ext>
            </a:extLst>
          </p:cNvPr>
          <p:cNvCxnSpPr>
            <a:stCxn id="20" idx="1"/>
            <a:endCxn id="73" idx="0"/>
          </p:cNvCxnSpPr>
          <p:nvPr/>
        </p:nvCxnSpPr>
        <p:spPr>
          <a:xfrm rot="10800000" flipV="1">
            <a:off x="8428847" y="4340078"/>
            <a:ext cx="1545787" cy="466360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64200E9C-7E98-4222-9156-12FD662E7D06}"/>
              </a:ext>
            </a:extLst>
          </p:cNvPr>
          <p:cNvSpPr/>
          <p:nvPr/>
        </p:nvSpPr>
        <p:spPr>
          <a:xfrm>
            <a:off x="6017151" y="5594471"/>
            <a:ext cx="1029707" cy="9795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9" name="Imagen 138">
            <a:extLst>
              <a:ext uri="{FF2B5EF4-FFF2-40B4-BE49-F238E27FC236}">
                <a16:creationId xmlns:a16="http://schemas.microsoft.com/office/drawing/2014/main" id="{B22128E6-4C10-417C-944F-22ED4D41D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31" y="5594471"/>
            <a:ext cx="952500" cy="952500"/>
          </a:xfrm>
          <a:prstGeom prst="rect">
            <a:avLst/>
          </a:prstGeom>
        </p:spPr>
      </p:pic>
      <p:sp>
        <p:nvSpPr>
          <p:cNvPr id="141" name="Triángulo isósceles 140">
            <a:extLst>
              <a:ext uri="{FF2B5EF4-FFF2-40B4-BE49-F238E27FC236}">
                <a16:creationId xmlns:a16="http://schemas.microsoft.com/office/drawing/2014/main" id="{F2E7B46D-C465-4951-AA79-CADB9F81E16C}"/>
              </a:ext>
            </a:extLst>
          </p:cNvPr>
          <p:cNvSpPr/>
          <p:nvPr/>
        </p:nvSpPr>
        <p:spPr>
          <a:xfrm rot="5400000">
            <a:off x="7103134" y="5941668"/>
            <a:ext cx="339020" cy="312354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B0C6208-8239-45D7-BF53-75CF6C20B8E2}"/>
              </a:ext>
            </a:extLst>
          </p:cNvPr>
          <p:cNvSpPr txBox="1"/>
          <p:nvPr/>
        </p:nvSpPr>
        <p:spPr>
          <a:xfrm>
            <a:off x="10001193" y="6614686"/>
            <a:ext cx="22550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Iconos de: </a:t>
            </a:r>
            <a:r>
              <a:rPr lang="es-CO" sz="1100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https://icons8.com/icons</a:t>
            </a:r>
            <a:endParaRPr lang="es-CO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8DB508-BA76-4C57-84EB-015FDBC8000D}"/>
              </a:ext>
            </a:extLst>
          </p:cNvPr>
          <p:cNvSpPr txBox="1"/>
          <p:nvPr/>
        </p:nvSpPr>
        <p:spPr>
          <a:xfrm>
            <a:off x="344491" y="6430114"/>
            <a:ext cx="22550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introducción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5D6409D9-0D97-4B62-98A5-7496948124BC}"/>
              </a:ext>
            </a:extLst>
          </p:cNvPr>
          <p:cNvSpPr/>
          <p:nvPr/>
        </p:nvSpPr>
        <p:spPr>
          <a:xfrm>
            <a:off x="444655" y="6349433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035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81E7D19-CB48-4064-9CA9-7BED02380563}"/>
              </a:ext>
            </a:extLst>
          </p:cNvPr>
          <p:cNvSpPr/>
          <p:nvPr/>
        </p:nvSpPr>
        <p:spPr>
          <a:xfrm>
            <a:off x="400051" y="1238250"/>
            <a:ext cx="4714875" cy="5436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56B58F5-3EDE-4D72-A0DB-9F5FE999FB20}"/>
              </a:ext>
            </a:extLst>
          </p:cNvPr>
          <p:cNvSpPr/>
          <p:nvPr/>
        </p:nvSpPr>
        <p:spPr>
          <a:xfrm>
            <a:off x="7077075" y="1238250"/>
            <a:ext cx="4714875" cy="5436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1F53BB-8414-4B82-ACCE-039A19490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ANOMALIA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B5B3B1-5E06-44AB-A8AB-D8550AAD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9" y="1403870"/>
            <a:ext cx="4325736" cy="43458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7AA697-8DC8-4B06-A730-5C2B1A9C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3" y="1330180"/>
            <a:ext cx="4257675" cy="463420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01EDFE-4DF1-4500-AC1E-2F2CD7F4B050}"/>
              </a:ext>
            </a:extLst>
          </p:cNvPr>
          <p:cNvSpPr txBox="1"/>
          <p:nvPr/>
        </p:nvSpPr>
        <p:spPr>
          <a:xfrm>
            <a:off x="8871394" y="6056315"/>
            <a:ext cx="124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Sentinel 2B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130A09-8236-4841-9AFC-7F234BDD9B8A}"/>
              </a:ext>
            </a:extLst>
          </p:cNvPr>
          <p:cNvSpPr txBox="1"/>
          <p:nvPr/>
        </p:nvSpPr>
        <p:spPr>
          <a:xfrm>
            <a:off x="1260827" y="6000782"/>
            <a:ext cx="29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Diferencia salida 1 de salida 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BDEDB6-D10E-431F-B5D1-6DAC01BCEE15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C02CEC-A86E-401D-B0B0-48F9CB14ED10}"/>
              </a:ext>
            </a:extLst>
          </p:cNvPr>
          <p:cNvSpPr txBox="1"/>
          <p:nvPr/>
        </p:nvSpPr>
        <p:spPr>
          <a:xfrm>
            <a:off x="5181974" y="5512900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4AAE8F-6C15-43BD-813B-4499A233EC6E}"/>
              </a:ext>
            </a:extLst>
          </p:cNvPr>
          <p:cNvSpPr txBox="1"/>
          <p:nvPr/>
        </p:nvSpPr>
        <p:spPr>
          <a:xfrm>
            <a:off x="5172352" y="6056315"/>
            <a:ext cx="1752227" cy="451485"/>
          </a:xfrm>
          <a:prstGeom prst="roundRect">
            <a:avLst>
              <a:gd name="adj" fmla="val 31875"/>
            </a:avLst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dirty="0">
                <a:solidFill>
                  <a:schemeClr val="bg1"/>
                </a:solidFill>
              </a:rPr>
              <a:t>Objetivo: 5</a:t>
            </a:r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45EB8536-33D9-4A12-80C2-9762C7BE136B}"/>
              </a:ext>
            </a:extLst>
          </p:cNvPr>
          <p:cNvSpPr/>
          <p:nvPr/>
        </p:nvSpPr>
        <p:spPr>
          <a:xfrm>
            <a:off x="598412" y="6296709"/>
            <a:ext cx="165693" cy="1025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191B60B-2F34-4FDE-999C-7B60872CD97A}"/>
              </a:ext>
            </a:extLst>
          </p:cNvPr>
          <p:cNvSpPr txBox="1"/>
          <p:nvPr/>
        </p:nvSpPr>
        <p:spPr>
          <a:xfrm>
            <a:off x="489844" y="6420259"/>
            <a:ext cx="3553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Anomalía. Fuente: Elaboración propia</a:t>
            </a: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8E7E01CD-6B31-40B3-A3D0-FE24495FA381}"/>
              </a:ext>
            </a:extLst>
          </p:cNvPr>
          <p:cNvSpPr/>
          <p:nvPr/>
        </p:nvSpPr>
        <p:spPr>
          <a:xfrm>
            <a:off x="7389737" y="6306636"/>
            <a:ext cx="165693" cy="1025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003725A-C546-4F67-B6F4-2EE65FF92AB3}"/>
              </a:ext>
            </a:extLst>
          </p:cNvPr>
          <p:cNvSpPr txBox="1"/>
          <p:nvPr/>
        </p:nvSpPr>
        <p:spPr>
          <a:xfrm>
            <a:off x="7281169" y="6430186"/>
            <a:ext cx="4120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Aplicación modelo Sentinel 2B. Fuente: Elaboración propia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33829E2-BE2C-4327-83F8-7F99D00B1B5F}"/>
              </a:ext>
            </a:extLst>
          </p:cNvPr>
          <p:cNvGrpSpPr/>
          <p:nvPr/>
        </p:nvGrpSpPr>
        <p:grpSpPr>
          <a:xfrm>
            <a:off x="594619" y="1516832"/>
            <a:ext cx="354315" cy="349143"/>
            <a:chOff x="4611096" y="2471189"/>
            <a:chExt cx="333746" cy="369332"/>
          </a:xfrm>
        </p:grpSpPr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23A5E59D-F79D-4B7C-9872-262335AA977D}"/>
                </a:ext>
              </a:extLst>
            </p:cNvPr>
            <p:cNvCxnSpPr/>
            <p:nvPr/>
          </p:nvCxnSpPr>
          <p:spPr>
            <a:xfrm flipV="1">
              <a:off x="4762500" y="2474602"/>
              <a:ext cx="0" cy="278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DA648E7-3A6E-408C-9355-D5FED3C6940B}"/>
                </a:ext>
              </a:extLst>
            </p:cNvPr>
            <p:cNvSpPr txBox="1"/>
            <p:nvPr/>
          </p:nvSpPr>
          <p:spPr>
            <a:xfrm>
              <a:off x="4611096" y="247118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691DA1E-CA31-4B32-9268-BCAC6F09D6B9}"/>
              </a:ext>
            </a:extLst>
          </p:cNvPr>
          <p:cNvGrpSpPr/>
          <p:nvPr/>
        </p:nvGrpSpPr>
        <p:grpSpPr>
          <a:xfrm>
            <a:off x="7472583" y="1430745"/>
            <a:ext cx="354315" cy="349143"/>
            <a:chOff x="4611096" y="2471189"/>
            <a:chExt cx="333746" cy="369332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646A72BA-8396-47FD-B0B3-FB8040B2EC33}"/>
                </a:ext>
              </a:extLst>
            </p:cNvPr>
            <p:cNvCxnSpPr/>
            <p:nvPr/>
          </p:nvCxnSpPr>
          <p:spPr>
            <a:xfrm flipV="1">
              <a:off x="4762500" y="2474602"/>
              <a:ext cx="0" cy="278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149D6E4-310A-451A-8997-9FF60D8FBC0B}"/>
                </a:ext>
              </a:extLst>
            </p:cNvPr>
            <p:cNvSpPr txBox="1"/>
            <p:nvPr/>
          </p:nvSpPr>
          <p:spPr>
            <a:xfrm>
              <a:off x="4611096" y="247118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286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A6F8CD-5358-476B-9EC6-3CA44CA50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0A03E36-FFC1-44E7-9318-7E9AB1F98EA0}"/>
              </a:ext>
            </a:extLst>
          </p:cNvPr>
          <p:cNvSpPr/>
          <p:nvPr/>
        </p:nvSpPr>
        <p:spPr>
          <a:xfrm>
            <a:off x="0" y="0"/>
            <a:ext cx="4057650" cy="6858000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0AD78-2332-43E9-B41E-58B2ACD8F0F4}"/>
              </a:ext>
            </a:extLst>
          </p:cNvPr>
          <p:cNvSpPr txBox="1">
            <a:spLocks/>
          </p:cNvSpPr>
          <p:nvPr/>
        </p:nvSpPr>
        <p:spPr>
          <a:xfrm>
            <a:off x="1533697" y="2827467"/>
            <a:ext cx="5238405" cy="14507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/>
                </a:solidFill>
              </a:rPr>
              <a:t>ANÁLISIS DE 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E7CD68-EC52-46E3-A16E-C9090CB6B218}"/>
              </a:ext>
            </a:extLst>
          </p:cNvPr>
          <p:cNvSpPr txBox="1"/>
          <p:nvPr/>
        </p:nvSpPr>
        <p:spPr>
          <a:xfrm>
            <a:off x="10572749" y="6596390"/>
            <a:ext cx="1685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de: Propia autor</a:t>
            </a:r>
          </a:p>
        </p:txBody>
      </p:sp>
    </p:spTree>
    <p:extLst>
      <p:ext uri="{BB962C8B-B14F-4D97-AF65-F5344CB8AC3E}">
        <p14:creationId xmlns:p14="http://schemas.microsoft.com/office/powerpoint/2010/main" val="923470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B8A52-99EB-44D6-A014-25193963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65" y="390064"/>
            <a:ext cx="7703126" cy="748780"/>
          </a:xfrm>
        </p:spPr>
        <p:txBody>
          <a:bodyPr>
            <a:normAutofit/>
          </a:bodyPr>
          <a:lstStyle/>
          <a:p>
            <a:r>
              <a:rPr lang="es-CO" dirty="0"/>
              <a:t>ENTORNO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AA631B-FE6C-46D8-B967-6F91CDABE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25" y="1810710"/>
            <a:ext cx="5427769" cy="36756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1EB54A-B446-4A2D-8468-2B6054AF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90" y="1810710"/>
            <a:ext cx="5476534" cy="3675690"/>
          </a:xfrm>
          <a:prstGeom prst="rect">
            <a:avLst/>
          </a:prstGeom>
        </p:spPr>
      </p:pic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BF141528-FE5E-4F4D-BC88-D252311697F0}"/>
              </a:ext>
            </a:extLst>
          </p:cNvPr>
          <p:cNvCxnSpPr>
            <a:stCxn id="5" idx="2"/>
            <a:endCxn id="6" idx="2"/>
          </p:cNvCxnSpPr>
          <p:nvPr/>
        </p:nvCxnSpPr>
        <p:spPr>
          <a:xfrm rot="16200000" flipH="1">
            <a:off x="6182283" y="2436426"/>
            <a:ext cx="12700" cy="6099947"/>
          </a:xfrm>
          <a:prstGeom prst="curvedConnector3">
            <a:avLst>
              <a:gd name="adj1" fmla="val 5000000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092420-F35F-41A9-971D-9AF834E4C0EF}"/>
              </a:ext>
            </a:extLst>
          </p:cNvPr>
          <p:cNvSpPr txBox="1"/>
          <p:nvPr/>
        </p:nvSpPr>
        <p:spPr>
          <a:xfrm>
            <a:off x="492316" y="5030476"/>
            <a:ext cx="5271175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Cultivos de cebolla en las inmediaciones de la laguna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3859705-E886-4D4D-9CF7-BE547BB71DCD}"/>
              </a:ext>
            </a:extLst>
          </p:cNvPr>
          <p:cNvSpPr txBox="1"/>
          <p:nvPr/>
        </p:nvSpPr>
        <p:spPr>
          <a:xfrm>
            <a:off x="6596669" y="5070597"/>
            <a:ext cx="5271175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Contaminación del agua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5079FA0-D00C-4646-A223-A055A1AD798B}"/>
              </a:ext>
            </a:extLst>
          </p:cNvPr>
          <p:cNvSpPr txBox="1"/>
          <p:nvPr/>
        </p:nvSpPr>
        <p:spPr>
          <a:xfrm>
            <a:off x="5047942" y="5827582"/>
            <a:ext cx="2281382" cy="51935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Factores antrópicos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C625D9-65AB-434A-85E7-3C4F01C3FCA3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Análisis</a:t>
            </a: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226AD16E-DF67-479D-AA43-686741BCABDA}"/>
              </a:ext>
            </a:extLst>
          </p:cNvPr>
          <p:cNvSpPr/>
          <p:nvPr/>
        </p:nvSpPr>
        <p:spPr>
          <a:xfrm>
            <a:off x="492316" y="6296654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0F9FA3-C010-4499-BC19-F1CCF4F3A8A0}"/>
              </a:ext>
            </a:extLst>
          </p:cNvPr>
          <p:cNvSpPr txBox="1"/>
          <p:nvPr/>
        </p:nvSpPr>
        <p:spPr>
          <a:xfrm>
            <a:off x="347714" y="6399242"/>
            <a:ext cx="35533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Imágenes entorno laguna de Tota. 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Toma propia</a:t>
            </a:r>
          </a:p>
        </p:txBody>
      </p:sp>
    </p:spTree>
    <p:extLst>
      <p:ext uri="{BB962C8B-B14F-4D97-AF65-F5344CB8AC3E}">
        <p14:creationId xmlns:p14="http://schemas.microsoft.com/office/powerpoint/2010/main" val="283106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8E22039-1CE1-445C-A22A-D77DF3964F97}"/>
              </a:ext>
            </a:extLst>
          </p:cNvPr>
          <p:cNvSpPr/>
          <p:nvPr/>
        </p:nvSpPr>
        <p:spPr>
          <a:xfrm>
            <a:off x="0" y="1357584"/>
            <a:ext cx="6613236" cy="5500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293C01-0487-46D5-8E61-E8DCFDBC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797" y="390064"/>
            <a:ext cx="5657967" cy="748780"/>
          </a:xfrm>
        </p:spPr>
        <p:txBody>
          <a:bodyPr>
            <a:normAutofit/>
          </a:bodyPr>
          <a:lstStyle/>
          <a:p>
            <a:r>
              <a:rPr lang="es-CO" dirty="0"/>
              <a:t>MODELO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8F9F80-8D4D-42E5-A3B3-52F2E2E4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8" y="1551677"/>
            <a:ext cx="6057992" cy="26023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ED738AF-B7A0-48C0-A936-0F658CED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36" y="1357584"/>
            <a:ext cx="5351530" cy="299056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425120-4FC4-4211-BA29-9F045BD8B5B9}"/>
              </a:ext>
            </a:extLst>
          </p:cNvPr>
          <p:cNvSpPr txBox="1"/>
          <p:nvPr/>
        </p:nvSpPr>
        <p:spPr>
          <a:xfrm>
            <a:off x="157214" y="51295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Pluma de sedimentación con dirección hacia el norte, mientras que el modelo detecta unos mayores valores de clorofila-a hacia el costado sur de la desembocadura, presentando valores que oscilan entre los </a:t>
            </a:r>
            <a:r>
              <a:rPr lang="es-ES" sz="1800" b="1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s-ES" sz="1800" b="1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15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800" b="0" i="1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mg m</a:t>
            </a:r>
            <a:r>
              <a:rPr lang="es-ES" sz="105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−3</a:t>
            </a:r>
            <a:r>
              <a:rPr lang="es-ES" sz="18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s-CO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C96091-A24C-4BEC-8656-19FF02E8D52E}"/>
              </a:ext>
            </a:extLst>
          </p:cNvPr>
          <p:cNvSpPr txBox="1"/>
          <p:nvPr/>
        </p:nvSpPr>
        <p:spPr>
          <a:xfrm>
            <a:off x="6903238" y="5074313"/>
            <a:ext cx="5288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Es </a:t>
            </a:r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notable observar dos estelas de mayor aumento de concentración que oscilan entre los </a:t>
            </a:r>
            <a:r>
              <a:rPr lang="es-ES" sz="1800" b="1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s-ES" sz="1800" b="1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20</a:t>
            </a:r>
          </a:p>
          <a:p>
            <a:pPr algn="l"/>
            <a:r>
              <a:rPr lang="es-CO" sz="1800" b="0" i="1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mg m</a:t>
            </a:r>
            <a:r>
              <a:rPr lang="es-CO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−3</a:t>
            </a:r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s-CO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F78A32F-7777-44AB-94F2-F3F79E1B9CBF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Análisis</a:t>
            </a:r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A1093359-2283-4CED-8715-15E2AE571590}"/>
              </a:ext>
            </a:extLst>
          </p:cNvPr>
          <p:cNvSpPr/>
          <p:nvPr/>
        </p:nvSpPr>
        <p:spPr>
          <a:xfrm>
            <a:off x="301816" y="4239358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49BC93-14A6-42D8-A358-BE890DCD986D}"/>
              </a:ext>
            </a:extLst>
          </p:cNvPr>
          <p:cNvSpPr txBox="1"/>
          <p:nvPr/>
        </p:nvSpPr>
        <p:spPr>
          <a:xfrm>
            <a:off x="195400" y="4332408"/>
            <a:ext cx="35533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Quebrada la Puerta</a:t>
            </a:r>
          </a:p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D09D9E29-4A40-4833-BA69-B9D850761DF7}"/>
              </a:ext>
            </a:extLst>
          </p:cNvPr>
          <p:cNvSpPr/>
          <p:nvPr/>
        </p:nvSpPr>
        <p:spPr>
          <a:xfrm>
            <a:off x="6997898" y="4281114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1DEE29-8050-44E1-A003-32A147F9C42F}"/>
              </a:ext>
            </a:extLst>
          </p:cNvPr>
          <p:cNvSpPr txBox="1"/>
          <p:nvPr/>
        </p:nvSpPr>
        <p:spPr>
          <a:xfrm>
            <a:off x="6903238" y="4383702"/>
            <a:ext cx="35533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Sector Zapatero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</p:spTree>
    <p:extLst>
      <p:ext uri="{BB962C8B-B14F-4D97-AF65-F5344CB8AC3E}">
        <p14:creationId xmlns:p14="http://schemas.microsoft.com/office/powerpoint/2010/main" val="20309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7EEEBFA8-ECE9-4407-857B-89EE3A7E586B}"/>
              </a:ext>
            </a:extLst>
          </p:cNvPr>
          <p:cNvSpPr/>
          <p:nvPr/>
        </p:nvSpPr>
        <p:spPr>
          <a:xfrm>
            <a:off x="0" y="1619250"/>
            <a:ext cx="6591300" cy="5225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13F797-4383-4469-BDD4-EC6D892D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797" y="390064"/>
            <a:ext cx="6129021" cy="748780"/>
          </a:xfrm>
        </p:spPr>
        <p:txBody>
          <a:bodyPr/>
          <a:lstStyle/>
          <a:p>
            <a:r>
              <a:rPr lang="es-CO" dirty="0"/>
              <a:t>MODELO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F6A944-18B1-42AB-BCCD-F46924E1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04" y="1785210"/>
            <a:ext cx="5977785" cy="28673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1719B3-0A8E-4409-BB4C-000C67D4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8" y="3218873"/>
            <a:ext cx="5458691" cy="3639127"/>
          </a:xfrm>
          <a:prstGeom prst="rect">
            <a:avLst/>
          </a:prstGeom>
        </p:spPr>
      </p:pic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544CFF4B-35CC-4512-965A-BCCDB2C9BB47}"/>
              </a:ext>
            </a:extLst>
          </p:cNvPr>
          <p:cNvSpPr/>
          <p:nvPr/>
        </p:nvSpPr>
        <p:spPr>
          <a:xfrm>
            <a:off x="6733309" y="5225277"/>
            <a:ext cx="5080000" cy="1619613"/>
          </a:xfrm>
          <a:custGeom>
            <a:avLst/>
            <a:gdLst>
              <a:gd name="connsiteX0" fmla="*/ 3306618 w 5080000"/>
              <a:gd name="connsiteY0" fmla="*/ 1618868 h 1619613"/>
              <a:gd name="connsiteX1" fmla="*/ 3657600 w 5080000"/>
              <a:gd name="connsiteY1" fmla="*/ 1609632 h 1619613"/>
              <a:gd name="connsiteX2" fmla="*/ 3722255 w 5080000"/>
              <a:gd name="connsiteY2" fmla="*/ 1600396 h 1619613"/>
              <a:gd name="connsiteX3" fmla="*/ 4110182 w 5080000"/>
              <a:gd name="connsiteY3" fmla="*/ 1609632 h 1619613"/>
              <a:gd name="connsiteX4" fmla="*/ 4350327 w 5080000"/>
              <a:gd name="connsiteY4" fmla="*/ 1600396 h 1619613"/>
              <a:gd name="connsiteX5" fmla="*/ 4378036 w 5080000"/>
              <a:gd name="connsiteY5" fmla="*/ 1572687 h 1619613"/>
              <a:gd name="connsiteX6" fmla="*/ 4414982 w 5080000"/>
              <a:gd name="connsiteY6" fmla="*/ 1517268 h 1619613"/>
              <a:gd name="connsiteX7" fmla="*/ 4414982 w 5080000"/>
              <a:gd name="connsiteY7" fmla="*/ 1452614 h 1619613"/>
              <a:gd name="connsiteX8" fmla="*/ 4387273 w 5080000"/>
              <a:gd name="connsiteY8" fmla="*/ 1443378 h 1619613"/>
              <a:gd name="connsiteX9" fmla="*/ 4359564 w 5080000"/>
              <a:gd name="connsiteY9" fmla="*/ 1424905 h 1619613"/>
              <a:gd name="connsiteX10" fmla="*/ 4294909 w 5080000"/>
              <a:gd name="connsiteY10" fmla="*/ 1406432 h 1619613"/>
              <a:gd name="connsiteX11" fmla="*/ 4248727 w 5080000"/>
              <a:gd name="connsiteY11" fmla="*/ 1397196 h 1619613"/>
              <a:gd name="connsiteX12" fmla="*/ 3823855 w 5080000"/>
              <a:gd name="connsiteY12" fmla="*/ 1387959 h 1619613"/>
              <a:gd name="connsiteX13" fmla="*/ 3703782 w 5080000"/>
              <a:gd name="connsiteY13" fmla="*/ 1378723 h 1619613"/>
              <a:gd name="connsiteX14" fmla="*/ 3676073 w 5080000"/>
              <a:gd name="connsiteY14" fmla="*/ 1369487 h 1619613"/>
              <a:gd name="connsiteX15" fmla="*/ 3629891 w 5080000"/>
              <a:gd name="connsiteY15" fmla="*/ 1360250 h 1619613"/>
              <a:gd name="connsiteX16" fmla="*/ 3574473 w 5080000"/>
              <a:gd name="connsiteY16" fmla="*/ 1341778 h 1619613"/>
              <a:gd name="connsiteX17" fmla="*/ 3528291 w 5080000"/>
              <a:gd name="connsiteY17" fmla="*/ 1332541 h 1619613"/>
              <a:gd name="connsiteX18" fmla="*/ 3463636 w 5080000"/>
              <a:gd name="connsiteY18" fmla="*/ 1314068 h 1619613"/>
              <a:gd name="connsiteX19" fmla="*/ 3389746 w 5080000"/>
              <a:gd name="connsiteY19" fmla="*/ 1304832 h 1619613"/>
              <a:gd name="connsiteX20" fmla="*/ 3343564 w 5080000"/>
              <a:gd name="connsiteY20" fmla="*/ 1295596 h 1619613"/>
              <a:gd name="connsiteX21" fmla="*/ 3288146 w 5080000"/>
              <a:gd name="connsiteY21" fmla="*/ 1286359 h 1619613"/>
              <a:gd name="connsiteX22" fmla="*/ 3232727 w 5080000"/>
              <a:gd name="connsiteY22" fmla="*/ 1267887 h 1619613"/>
              <a:gd name="connsiteX23" fmla="*/ 3205018 w 5080000"/>
              <a:gd name="connsiteY23" fmla="*/ 1249414 h 1619613"/>
              <a:gd name="connsiteX24" fmla="*/ 3149600 w 5080000"/>
              <a:gd name="connsiteY24" fmla="*/ 1230941 h 1619613"/>
              <a:gd name="connsiteX25" fmla="*/ 3075709 w 5080000"/>
              <a:gd name="connsiteY25" fmla="*/ 1212468 h 1619613"/>
              <a:gd name="connsiteX26" fmla="*/ 2946400 w 5080000"/>
              <a:gd name="connsiteY26" fmla="*/ 1203232 h 1619613"/>
              <a:gd name="connsiteX27" fmla="*/ 2872509 w 5080000"/>
              <a:gd name="connsiteY27" fmla="*/ 1184759 h 1619613"/>
              <a:gd name="connsiteX28" fmla="*/ 2844800 w 5080000"/>
              <a:gd name="connsiteY28" fmla="*/ 1166287 h 1619613"/>
              <a:gd name="connsiteX29" fmla="*/ 2817091 w 5080000"/>
              <a:gd name="connsiteY29" fmla="*/ 1157050 h 1619613"/>
              <a:gd name="connsiteX30" fmla="*/ 2789382 w 5080000"/>
              <a:gd name="connsiteY30" fmla="*/ 1138578 h 1619613"/>
              <a:gd name="connsiteX31" fmla="*/ 2733964 w 5080000"/>
              <a:gd name="connsiteY31" fmla="*/ 1120105 h 1619613"/>
              <a:gd name="connsiteX32" fmla="*/ 2706255 w 5080000"/>
              <a:gd name="connsiteY32" fmla="*/ 1110868 h 1619613"/>
              <a:gd name="connsiteX33" fmla="*/ 2650836 w 5080000"/>
              <a:gd name="connsiteY33" fmla="*/ 1092396 h 1619613"/>
              <a:gd name="connsiteX34" fmla="*/ 2318327 w 5080000"/>
              <a:gd name="connsiteY34" fmla="*/ 1083159 h 1619613"/>
              <a:gd name="connsiteX35" fmla="*/ 2216727 w 5080000"/>
              <a:gd name="connsiteY35" fmla="*/ 1064687 h 1619613"/>
              <a:gd name="connsiteX36" fmla="*/ 2189018 w 5080000"/>
              <a:gd name="connsiteY36" fmla="*/ 1055450 h 1619613"/>
              <a:gd name="connsiteX37" fmla="*/ 2105891 w 5080000"/>
              <a:gd name="connsiteY37" fmla="*/ 1036978 h 1619613"/>
              <a:gd name="connsiteX38" fmla="*/ 2096655 w 5080000"/>
              <a:gd name="connsiteY38" fmla="*/ 889196 h 1619613"/>
              <a:gd name="connsiteX39" fmla="*/ 2022764 w 5080000"/>
              <a:gd name="connsiteY39" fmla="*/ 870723 h 1619613"/>
              <a:gd name="connsiteX40" fmla="*/ 1995055 w 5080000"/>
              <a:gd name="connsiteY40" fmla="*/ 861487 h 1619613"/>
              <a:gd name="connsiteX41" fmla="*/ 1967346 w 5080000"/>
              <a:gd name="connsiteY41" fmla="*/ 843014 h 1619613"/>
              <a:gd name="connsiteX42" fmla="*/ 1939636 w 5080000"/>
              <a:gd name="connsiteY42" fmla="*/ 833778 h 1619613"/>
              <a:gd name="connsiteX43" fmla="*/ 1847273 w 5080000"/>
              <a:gd name="connsiteY43" fmla="*/ 787596 h 1619613"/>
              <a:gd name="connsiteX44" fmla="*/ 1791855 w 5080000"/>
              <a:gd name="connsiteY44" fmla="*/ 769123 h 1619613"/>
              <a:gd name="connsiteX45" fmla="*/ 1764146 w 5080000"/>
              <a:gd name="connsiteY45" fmla="*/ 759887 h 1619613"/>
              <a:gd name="connsiteX46" fmla="*/ 1736436 w 5080000"/>
              <a:gd name="connsiteY46" fmla="*/ 741414 h 1619613"/>
              <a:gd name="connsiteX47" fmla="*/ 1699491 w 5080000"/>
              <a:gd name="connsiteY47" fmla="*/ 722941 h 1619613"/>
              <a:gd name="connsiteX48" fmla="*/ 1810327 w 5080000"/>
              <a:gd name="connsiteY48" fmla="*/ 695232 h 1619613"/>
              <a:gd name="connsiteX49" fmla="*/ 1801091 w 5080000"/>
              <a:gd name="connsiteY49" fmla="*/ 658287 h 1619613"/>
              <a:gd name="connsiteX50" fmla="*/ 1773382 w 5080000"/>
              <a:gd name="connsiteY50" fmla="*/ 649050 h 1619613"/>
              <a:gd name="connsiteX51" fmla="*/ 1736436 w 5080000"/>
              <a:gd name="connsiteY51" fmla="*/ 639814 h 1619613"/>
              <a:gd name="connsiteX52" fmla="*/ 1708727 w 5080000"/>
              <a:gd name="connsiteY52" fmla="*/ 630578 h 1619613"/>
              <a:gd name="connsiteX53" fmla="*/ 1634836 w 5080000"/>
              <a:gd name="connsiteY53" fmla="*/ 612105 h 1619613"/>
              <a:gd name="connsiteX54" fmla="*/ 1607127 w 5080000"/>
              <a:gd name="connsiteY54" fmla="*/ 593632 h 1619613"/>
              <a:gd name="connsiteX55" fmla="*/ 1524000 w 5080000"/>
              <a:gd name="connsiteY55" fmla="*/ 556687 h 1619613"/>
              <a:gd name="connsiteX56" fmla="*/ 1717964 w 5080000"/>
              <a:gd name="connsiteY56" fmla="*/ 519741 h 1619613"/>
              <a:gd name="connsiteX57" fmla="*/ 1764146 w 5080000"/>
              <a:gd name="connsiteY57" fmla="*/ 510505 h 1619613"/>
              <a:gd name="connsiteX58" fmla="*/ 1930400 w 5080000"/>
              <a:gd name="connsiteY58" fmla="*/ 501268 h 1619613"/>
              <a:gd name="connsiteX59" fmla="*/ 1958109 w 5080000"/>
              <a:gd name="connsiteY59" fmla="*/ 492032 h 1619613"/>
              <a:gd name="connsiteX60" fmla="*/ 1976582 w 5080000"/>
              <a:gd name="connsiteY60" fmla="*/ 464323 h 1619613"/>
              <a:gd name="connsiteX61" fmla="*/ 2032000 w 5080000"/>
              <a:gd name="connsiteY61" fmla="*/ 445850 h 1619613"/>
              <a:gd name="connsiteX62" fmla="*/ 2096655 w 5080000"/>
              <a:gd name="connsiteY62" fmla="*/ 427378 h 1619613"/>
              <a:gd name="connsiteX63" fmla="*/ 2179782 w 5080000"/>
              <a:gd name="connsiteY63" fmla="*/ 390432 h 1619613"/>
              <a:gd name="connsiteX64" fmla="*/ 2207491 w 5080000"/>
              <a:gd name="connsiteY64" fmla="*/ 381196 h 1619613"/>
              <a:gd name="connsiteX65" fmla="*/ 2235200 w 5080000"/>
              <a:gd name="connsiteY65" fmla="*/ 371959 h 1619613"/>
              <a:gd name="connsiteX66" fmla="*/ 2281382 w 5080000"/>
              <a:gd name="connsiteY66" fmla="*/ 362723 h 1619613"/>
              <a:gd name="connsiteX67" fmla="*/ 1865746 w 5080000"/>
              <a:gd name="connsiteY67" fmla="*/ 335014 h 1619613"/>
              <a:gd name="connsiteX68" fmla="*/ 1801091 w 5080000"/>
              <a:gd name="connsiteY68" fmla="*/ 325778 h 1619613"/>
              <a:gd name="connsiteX69" fmla="*/ 1838036 w 5080000"/>
              <a:gd name="connsiteY69" fmla="*/ 316541 h 1619613"/>
              <a:gd name="connsiteX70" fmla="*/ 2161309 w 5080000"/>
              <a:gd name="connsiteY70" fmla="*/ 298068 h 1619613"/>
              <a:gd name="connsiteX71" fmla="*/ 2604655 w 5080000"/>
              <a:gd name="connsiteY71" fmla="*/ 279596 h 1619613"/>
              <a:gd name="connsiteX72" fmla="*/ 2669309 w 5080000"/>
              <a:gd name="connsiteY72" fmla="*/ 261123 h 1619613"/>
              <a:gd name="connsiteX73" fmla="*/ 2706255 w 5080000"/>
              <a:gd name="connsiteY73" fmla="*/ 251887 h 1619613"/>
              <a:gd name="connsiteX74" fmla="*/ 2733964 w 5080000"/>
              <a:gd name="connsiteY74" fmla="*/ 242650 h 1619613"/>
              <a:gd name="connsiteX75" fmla="*/ 2872509 w 5080000"/>
              <a:gd name="connsiteY75" fmla="*/ 224178 h 1619613"/>
              <a:gd name="connsiteX76" fmla="*/ 2900218 w 5080000"/>
              <a:gd name="connsiteY76" fmla="*/ 214941 h 1619613"/>
              <a:gd name="connsiteX77" fmla="*/ 3011055 w 5080000"/>
              <a:gd name="connsiteY77" fmla="*/ 196468 h 1619613"/>
              <a:gd name="connsiteX78" fmla="*/ 3057236 w 5080000"/>
              <a:gd name="connsiteY78" fmla="*/ 187232 h 1619613"/>
              <a:gd name="connsiteX79" fmla="*/ 3121891 w 5080000"/>
              <a:gd name="connsiteY79" fmla="*/ 177996 h 1619613"/>
              <a:gd name="connsiteX80" fmla="*/ 3223491 w 5080000"/>
              <a:gd name="connsiteY80" fmla="*/ 159523 h 1619613"/>
              <a:gd name="connsiteX81" fmla="*/ 3251200 w 5080000"/>
              <a:gd name="connsiteY81" fmla="*/ 150287 h 1619613"/>
              <a:gd name="connsiteX82" fmla="*/ 3519055 w 5080000"/>
              <a:gd name="connsiteY82" fmla="*/ 141050 h 1619613"/>
              <a:gd name="connsiteX83" fmla="*/ 3722255 w 5080000"/>
              <a:gd name="connsiteY83" fmla="*/ 113341 h 1619613"/>
              <a:gd name="connsiteX84" fmla="*/ 4008582 w 5080000"/>
              <a:gd name="connsiteY84" fmla="*/ 104105 h 1619613"/>
              <a:gd name="connsiteX85" fmla="*/ 4368800 w 5080000"/>
              <a:gd name="connsiteY85" fmla="*/ 94868 h 1619613"/>
              <a:gd name="connsiteX86" fmla="*/ 4479636 w 5080000"/>
              <a:gd name="connsiteY86" fmla="*/ 85632 h 1619613"/>
              <a:gd name="connsiteX87" fmla="*/ 4507346 w 5080000"/>
              <a:gd name="connsiteY87" fmla="*/ 76396 h 1619613"/>
              <a:gd name="connsiteX88" fmla="*/ 4886036 w 5080000"/>
              <a:gd name="connsiteY88" fmla="*/ 57923 h 1619613"/>
              <a:gd name="connsiteX89" fmla="*/ 4932218 w 5080000"/>
              <a:gd name="connsiteY89" fmla="*/ 48687 h 1619613"/>
              <a:gd name="connsiteX90" fmla="*/ 5024582 w 5080000"/>
              <a:gd name="connsiteY90" fmla="*/ 39450 h 1619613"/>
              <a:gd name="connsiteX91" fmla="*/ 5080000 w 5080000"/>
              <a:gd name="connsiteY91" fmla="*/ 20978 h 1619613"/>
              <a:gd name="connsiteX92" fmla="*/ 4765964 w 5080000"/>
              <a:gd name="connsiteY92" fmla="*/ 20978 h 1619613"/>
              <a:gd name="connsiteX93" fmla="*/ 4655127 w 5080000"/>
              <a:gd name="connsiteY93" fmla="*/ 39450 h 1619613"/>
              <a:gd name="connsiteX94" fmla="*/ 4525818 w 5080000"/>
              <a:gd name="connsiteY94" fmla="*/ 48687 h 1619613"/>
              <a:gd name="connsiteX95" fmla="*/ 4424218 w 5080000"/>
              <a:gd name="connsiteY95" fmla="*/ 57923 h 1619613"/>
              <a:gd name="connsiteX96" fmla="*/ 4221018 w 5080000"/>
              <a:gd name="connsiteY96" fmla="*/ 76396 h 1619613"/>
              <a:gd name="connsiteX97" fmla="*/ 3749964 w 5080000"/>
              <a:gd name="connsiteY97" fmla="*/ 85632 h 1619613"/>
              <a:gd name="connsiteX98" fmla="*/ 3472873 w 5080000"/>
              <a:gd name="connsiteY98" fmla="*/ 104105 h 1619613"/>
              <a:gd name="connsiteX99" fmla="*/ 3362036 w 5080000"/>
              <a:gd name="connsiteY99" fmla="*/ 113341 h 1619613"/>
              <a:gd name="connsiteX100" fmla="*/ 2807855 w 5080000"/>
              <a:gd name="connsiteY100" fmla="*/ 122578 h 1619613"/>
              <a:gd name="connsiteX101" fmla="*/ 2752436 w 5080000"/>
              <a:gd name="connsiteY101" fmla="*/ 131814 h 1619613"/>
              <a:gd name="connsiteX102" fmla="*/ 2641600 w 5080000"/>
              <a:gd name="connsiteY102" fmla="*/ 150287 h 1619613"/>
              <a:gd name="connsiteX103" fmla="*/ 2604655 w 5080000"/>
              <a:gd name="connsiteY103" fmla="*/ 159523 h 1619613"/>
              <a:gd name="connsiteX104" fmla="*/ 2576946 w 5080000"/>
              <a:gd name="connsiteY104" fmla="*/ 168759 h 1619613"/>
              <a:gd name="connsiteX105" fmla="*/ 2521527 w 5080000"/>
              <a:gd name="connsiteY105" fmla="*/ 177996 h 1619613"/>
              <a:gd name="connsiteX106" fmla="*/ 2447636 w 5080000"/>
              <a:gd name="connsiteY106" fmla="*/ 196468 h 1619613"/>
              <a:gd name="connsiteX107" fmla="*/ 1727200 w 5080000"/>
              <a:gd name="connsiteY107" fmla="*/ 214941 h 1619613"/>
              <a:gd name="connsiteX108" fmla="*/ 1644073 w 5080000"/>
              <a:gd name="connsiteY108" fmla="*/ 233414 h 1619613"/>
              <a:gd name="connsiteX109" fmla="*/ 1450109 w 5080000"/>
              <a:gd name="connsiteY109" fmla="*/ 261123 h 1619613"/>
              <a:gd name="connsiteX110" fmla="*/ 1413164 w 5080000"/>
              <a:gd name="connsiteY110" fmla="*/ 270359 h 1619613"/>
              <a:gd name="connsiteX111" fmla="*/ 1366982 w 5080000"/>
              <a:gd name="connsiteY111" fmla="*/ 279596 h 1619613"/>
              <a:gd name="connsiteX112" fmla="*/ 1339273 w 5080000"/>
              <a:gd name="connsiteY112" fmla="*/ 288832 h 1619613"/>
              <a:gd name="connsiteX113" fmla="*/ 1237673 w 5080000"/>
              <a:gd name="connsiteY113" fmla="*/ 307305 h 1619613"/>
              <a:gd name="connsiteX114" fmla="*/ 1200727 w 5080000"/>
              <a:gd name="connsiteY114" fmla="*/ 316541 h 1619613"/>
              <a:gd name="connsiteX115" fmla="*/ 1173018 w 5080000"/>
              <a:gd name="connsiteY115" fmla="*/ 335014 h 1619613"/>
              <a:gd name="connsiteX116" fmla="*/ 1191491 w 5080000"/>
              <a:gd name="connsiteY116" fmla="*/ 399668 h 1619613"/>
              <a:gd name="connsiteX117" fmla="*/ 1154546 w 5080000"/>
              <a:gd name="connsiteY117" fmla="*/ 408905 h 1619613"/>
              <a:gd name="connsiteX118" fmla="*/ 1126836 w 5080000"/>
              <a:gd name="connsiteY118" fmla="*/ 427378 h 1619613"/>
              <a:gd name="connsiteX119" fmla="*/ 1006764 w 5080000"/>
              <a:gd name="connsiteY119" fmla="*/ 436614 h 1619613"/>
              <a:gd name="connsiteX120" fmla="*/ 942109 w 5080000"/>
              <a:gd name="connsiteY120" fmla="*/ 445850 h 1619613"/>
              <a:gd name="connsiteX121" fmla="*/ 812800 w 5080000"/>
              <a:gd name="connsiteY121" fmla="*/ 473559 h 1619613"/>
              <a:gd name="connsiteX122" fmla="*/ 766618 w 5080000"/>
              <a:gd name="connsiteY122" fmla="*/ 482796 h 1619613"/>
              <a:gd name="connsiteX123" fmla="*/ 701964 w 5080000"/>
              <a:gd name="connsiteY123" fmla="*/ 492032 h 1619613"/>
              <a:gd name="connsiteX124" fmla="*/ 628073 w 5080000"/>
              <a:gd name="connsiteY124" fmla="*/ 510505 h 1619613"/>
              <a:gd name="connsiteX125" fmla="*/ 517236 w 5080000"/>
              <a:gd name="connsiteY125" fmla="*/ 528978 h 1619613"/>
              <a:gd name="connsiteX126" fmla="*/ 544946 w 5080000"/>
              <a:gd name="connsiteY126" fmla="*/ 547450 h 1619613"/>
              <a:gd name="connsiteX127" fmla="*/ 581891 w 5080000"/>
              <a:gd name="connsiteY127" fmla="*/ 556687 h 1619613"/>
              <a:gd name="connsiteX128" fmla="*/ 572655 w 5080000"/>
              <a:gd name="connsiteY128" fmla="*/ 593632 h 1619613"/>
              <a:gd name="connsiteX129" fmla="*/ 544946 w 5080000"/>
              <a:gd name="connsiteY129" fmla="*/ 602868 h 1619613"/>
              <a:gd name="connsiteX130" fmla="*/ 461818 w 5080000"/>
              <a:gd name="connsiteY130" fmla="*/ 630578 h 1619613"/>
              <a:gd name="connsiteX131" fmla="*/ 443346 w 5080000"/>
              <a:gd name="connsiteY131" fmla="*/ 658287 h 1619613"/>
              <a:gd name="connsiteX132" fmla="*/ 434109 w 5080000"/>
              <a:gd name="connsiteY132" fmla="*/ 695232 h 1619613"/>
              <a:gd name="connsiteX133" fmla="*/ 249382 w 5080000"/>
              <a:gd name="connsiteY133" fmla="*/ 722941 h 1619613"/>
              <a:gd name="connsiteX134" fmla="*/ 184727 w 5080000"/>
              <a:gd name="connsiteY134" fmla="*/ 732178 h 1619613"/>
              <a:gd name="connsiteX135" fmla="*/ 157018 w 5080000"/>
              <a:gd name="connsiteY135" fmla="*/ 741414 h 1619613"/>
              <a:gd name="connsiteX136" fmla="*/ 83127 w 5080000"/>
              <a:gd name="connsiteY136" fmla="*/ 750650 h 1619613"/>
              <a:gd name="connsiteX137" fmla="*/ 55418 w 5080000"/>
              <a:gd name="connsiteY137" fmla="*/ 759887 h 1619613"/>
              <a:gd name="connsiteX138" fmla="*/ 36946 w 5080000"/>
              <a:gd name="connsiteY138" fmla="*/ 787596 h 1619613"/>
              <a:gd name="connsiteX139" fmla="*/ 9236 w 5080000"/>
              <a:gd name="connsiteY139" fmla="*/ 889196 h 1619613"/>
              <a:gd name="connsiteX140" fmla="*/ 0 w 5080000"/>
              <a:gd name="connsiteY140" fmla="*/ 926141 h 1619613"/>
              <a:gd name="connsiteX141" fmla="*/ 9236 w 5080000"/>
              <a:gd name="connsiteY141" fmla="*/ 1203232 h 1619613"/>
              <a:gd name="connsiteX142" fmla="*/ 46182 w 5080000"/>
              <a:gd name="connsiteY142" fmla="*/ 1249414 h 1619613"/>
              <a:gd name="connsiteX143" fmla="*/ 101600 w 5080000"/>
              <a:gd name="connsiteY143" fmla="*/ 1230941 h 1619613"/>
              <a:gd name="connsiteX144" fmla="*/ 166255 w 5080000"/>
              <a:gd name="connsiteY144" fmla="*/ 1193996 h 1619613"/>
              <a:gd name="connsiteX145" fmla="*/ 193964 w 5080000"/>
              <a:gd name="connsiteY145" fmla="*/ 1184759 h 1619613"/>
              <a:gd name="connsiteX146" fmla="*/ 295564 w 5080000"/>
              <a:gd name="connsiteY146" fmla="*/ 1193996 h 1619613"/>
              <a:gd name="connsiteX147" fmla="*/ 323273 w 5080000"/>
              <a:gd name="connsiteY147" fmla="*/ 1203232 h 1619613"/>
              <a:gd name="connsiteX148" fmla="*/ 360218 w 5080000"/>
              <a:gd name="connsiteY148" fmla="*/ 1212468 h 1619613"/>
              <a:gd name="connsiteX149" fmla="*/ 572655 w 5080000"/>
              <a:gd name="connsiteY149" fmla="*/ 1203232 h 1619613"/>
              <a:gd name="connsiteX150" fmla="*/ 628073 w 5080000"/>
              <a:gd name="connsiteY150" fmla="*/ 1184759 h 1619613"/>
              <a:gd name="connsiteX151" fmla="*/ 655782 w 5080000"/>
              <a:gd name="connsiteY151" fmla="*/ 1175523 h 1619613"/>
              <a:gd name="connsiteX152" fmla="*/ 1034473 w 5080000"/>
              <a:gd name="connsiteY152" fmla="*/ 1184759 h 1619613"/>
              <a:gd name="connsiteX153" fmla="*/ 1071418 w 5080000"/>
              <a:gd name="connsiteY153" fmla="*/ 1193996 h 1619613"/>
              <a:gd name="connsiteX154" fmla="*/ 1126836 w 5080000"/>
              <a:gd name="connsiteY154" fmla="*/ 1203232 h 1619613"/>
              <a:gd name="connsiteX155" fmla="*/ 1200727 w 5080000"/>
              <a:gd name="connsiteY155" fmla="*/ 1221705 h 1619613"/>
              <a:gd name="connsiteX156" fmla="*/ 1228436 w 5080000"/>
              <a:gd name="connsiteY156" fmla="*/ 1240178 h 1619613"/>
              <a:gd name="connsiteX157" fmla="*/ 1274618 w 5080000"/>
              <a:gd name="connsiteY157" fmla="*/ 1249414 h 1619613"/>
              <a:gd name="connsiteX158" fmla="*/ 1311564 w 5080000"/>
              <a:gd name="connsiteY158" fmla="*/ 1258650 h 1619613"/>
              <a:gd name="connsiteX159" fmla="*/ 1440873 w 5080000"/>
              <a:gd name="connsiteY159" fmla="*/ 1221705 h 1619613"/>
              <a:gd name="connsiteX160" fmla="*/ 1625600 w 5080000"/>
              <a:gd name="connsiteY160" fmla="*/ 1230941 h 1619613"/>
              <a:gd name="connsiteX161" fmla="*/ 1653309 w 5080000"/>
              <a:gd name="connsiteY161" fmla="*/ 1240178 h 1619613"/>
              <a:gd name="connsiteX162" fmla="*/ 1782618 w 5080000"/>
              <a:gd name="connsiteY162" fmla="*/ 1249414 h 1619613"/>
              <a:gd name="connsiteX163" fmla="*/ 1847273 w 5080000"/>
              <a:gd name="connsiteY163" fmla="*/ 1258650 h 1619613"/>
              <a:gd name="connsiteX164" fmla="*/ 1995055 w 5080000"/>
              <a:gd name="connsiteY164" fmla="*/ 1267887 h 1619613"/>
              <a:gd name="connsiteX165" fmla="*/ 2041236 w 5080000"/>
              <a:gd name="connsiteY165" fmla="*/ 1323305 h 1619613"/>
              <a:gd name="connsiteX166" fmla="*/ 2050473 w 5080000"/>
              <a:gd name="connsiteY166" fmla="*/ 1351014 h 1619613"/>
              <a:gd name="connsiteX167" fmla="*/ 2105891 w 5080000"/>
              <a:gd name="connsiteY167" fmla="*/ 1387959 h 1619613"/>
              <a:gd name="connsiteX168" fmla="*/ 2133600 w 5080000"/>
              <a:gd name="connsiteY168" fmla="*/ 1406432 h 1619613"/>
              <a:gd name="connsiteX169" fmla="*/ 2189018 w 5080000"/>
              <a:gd name="connsiteY169" fmla="*/ 1286359 h 1619613"/>
              <a:gd name="connsiteX170" fmla="*/ 2216727 w 5080000"/>
              <a:gd name="connsiteY170" fmla="*/ 1267887 h 1619613"/>
              <a:gd name="connsiteX171" fmla="*/ 2281382 w 5080000"/>
              <a:gd name="connsiteY171" fmla="*/ 1249414 h 1619613"/>
              <a:gd name="connsiteX172" fmla="*/ 2392218 w 5080000"/>
              <a:gd name="connsiteY172" fmla="*/ 1267887 h 1619613"/>
              <a:gd name="connsiteX173" fmla="*/ 2447636 w 5080000"/>
              <a:gd name="connsiteY173" fmla="*/ 1286359 h 1619613"/>
              <a:gd name="connsiteX174" fmla="*/ 2586182 w 5080000"/>
              <a:gd name="connsiteY174" fmla="*/ 1295596 h 1619613"/>
              <a:gd name="connsiteX175" fmla="*/ 2678546 w 5080000"/>
              <a:gd name="connsiteY175" fmla="*/ 1323305 h 1619613"/>
              <a:gd name="connsiteX176" fmla="*/ 2733964 w 5080000"/>
              <a:gd name="connsiteY176" fmla="*/ 1341778 h 1619613"/>
              <a:gd name="connsiteX177" fmla="*/ 2770909 w 5080000"/>
              <a:gd name="connsiteY177" fmla="*/ 1360250 h 1619613"/>
              <a:gd name="connsiteX178" fmla="*/ 2946400 w 5080000"/>
              <a:gd name="connsiteY178" fmla="*/ 1397196 h 1619613"/>
              <a:gd name="connsiteX179" fmla="*/ 2974109 w 5080000"/>
              <a:gd name="connsiteY179" fmla="*/ 1406432 h 1619613"/>
              <a:gd name="connsiteX180" fmla="*/ 3048000 w 5080000"/>
              <a:gd name="connsiteY180" fmla="*/ 1415668 h 1619613"/>
              <a:gd name="connsiteX181" fmla="*/ 3121891 w 5080000"/>
              <a:gd name="connsiteY181" fmla="*/ 1443378 h 1619613"/>
              <a:gd name="connsiteX182" fmla="*/ 3223491 w 5080000"/>
              <a:gd name="connsiteY182" fmla="*/ 1471087 h 1619613"/>
              <a:gd name="connsiteX183" fmla="*/ 3288146 w 5080000"/>
              <a:gd name="connsiteY183" fmla="*/ 1480323 h 1619613"/>
              <a:gd name="connsiteX184" fmla="*/ 3371273 w 5080000"/>
              <a:gd name="connsiteY184" fmla="*/ 1517268 h 1619613"/>
              <a:gd name="connsiteX185" fmla="*/ 3380509 w 5080000"/>
              <a:gd name="connsiteY185" fmla="*/ 1544978 h 1619613"/>
              <a:gd name="connsiteX186" fmla="*/ 3371273 w 5080000"/>
              <a:gd name="connsiteY186" fmla="*/ 1572687 h 1619613"/>
              <a:gd name="connsiteX187" fmla="*/ 3334327 w 5080000"/>
              <a:gd name="connsiteY187" fmla="*/ 1581923 h 1619613"/>
              <a:gd name="connsiteX188" fmla="*/ 3306618 w 5080000"/>
              <a:gd name="connsiteY188" fmla="*/ 1591159 h 1619613"/>
              <a:gd name="connsiteX189" fmla="*/ 3306618 w 5080000"/>
              <a:gd name="connsiteY189" fmla="*/ 1618868 h 161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5080000" h="1619613">
                <a:moveTo>
                  <a:pt x="3306618" y="1618868"/>
                </a:moveTo>
                <a:cubicBezTo>
                  <a:pt x="3365115" y="1621947"/>
                  <a:pt x="3540681" y="1614828"/>
                  <a:pt x="3657600" y="1609632"/>
                </a:cubicBezTo>
                <a:cubicBezTo>
                  <a:pt x="3679349" y="1608665"/>
                  <a:pt x="3700485" y="1600396"/>
                  <a:pt x="3722255" y="1600396"/>
                </a:cubicBezTo>
                <a:cubicBezTo>
                  <a:pt x="3851601" y="1600396"/>
                  <a:pt x="3980873" y="1606553"/>
                  <a:pt x="4110182" y="1609632"/>
                </a:cubicBezTo>
                <a:cubicBezTo>
                  <a:pt x="4190230" y="1606553"/>
                  <a:pt x="4270971" y="1611342"/>
                  <a:pt x="4350327" y="1600396"/>
                </a:cubicBezTo>
                <a:cubicBezTo>
                  <a:pt x="4363267" y="1598611"/>
                  <a:pt x="4370017" y="1582998"/>
                  <a:pt x="4378036" y="1572687"/>
                </a:cubicBezTo>
                <a:cubicBezTo>
                  <a:pt x="4391667" y="1555162"/>
                  <a:pt x="4414982" y="1517268"/>
                  <a:pt x="4414982" y="1517268"/>
                </a:cubicBezTo>
                <a:cubicBezTo>
                  <a:pt x="4419669" y="1498521"/>
                  <a:pt x="4433532" y="1471164"/>
                  <a:pt x="4414982" y="1452614"/>
                </a:cubicBezTo>
                <a:cubicBezTo>
                  <a:pt x="4408098" y="1445730"/>
                  <a:pt x="4396509" y="1446457"/>
                  <a:pt x="4387273" y="1443378"/>
                </a:cubicBezTo>
                <a:cubicBezTo>
                  <a:pt x="4378037" y="1437220"/>
                  <a:pt x="4369493" y="1429870"/>
                  <a:pt x="4359564" y="1424905"/>
                </a:cubicBezTo>
                <a:cubicBezTo>
                  <a:pt x="4347217" y="1418731"/>
                  <a:pt x="4305568" y="1408801"/>
                  <a:pt x="4294909" y="1406432"/>
                </a:cubicBezTo>
                <a:cubicBezTo>
                  <a:pt x="4279584" y="1403027"/>
                  <a:pt x="4264414" y="1397811"/>
                  <a:pt x="4248727" y="1397196"/>
                </a:cubicBezTo>
                <a:cubicBezTo>
                  <a:pt x="4107178" y="1391645"/>
                  <a:pt x="3965479" y="1391038"/>
                  <a:pt x="3823855" y="1387959"/>
                </a:cubicBezTo>
                <a:cubicBezTo>
                  <a:pt x="3783831" y="1384880"/>
                  <a:pt x="3743615" y="1383702"/>
                  <a:pt x="3703782" y="1378723"/>
                </a:cubicBezTo>
                <a:cubicBezTo>
                  <a:pt x="3694121" y="1377515"/>
                  <a:pt x="3685518" y="1371848"/>
                  <a:pt x="3676073" y="1369487"/>
                </a:cubicBezTo>
                <a:cubicBezTo>
                  <a:pt x="3660843" y="1365679"/>
                  <a:pt x="3645037" y="1364381"/>
                  <a:pt x="3629891" y="1360250"/>
                </a:cubicBezTo>
                <a:cubicBezTo>
                  <a:pt x="3611105" y="1355127"/>
                  <a:pt x="3593567" y="1345597"/>
                  <a:pt x="3574473" y="1341778"/>
                </a:cubicBezTo>
                <a:cubicBezTo>
                  <a:pt x="3559079" y="1338699"/>
                  <a:pt x="3543521" y="1336349"/>
                  <a:pt x="3528291" y="1332541"/>
                </a:cubicBezTo>
                <a:cubicBezTo>
                  <a:pt x="3484378" y="1321563"/>
                  <a:pt x="3515452" y="1322704"/>
                  <a:pt x="3463636" y="1314068"/>
                </a:cubicBezTo>
                <a:cubicBezTo>
                  <a:pt x="3439152" y="1309987"/>
                  <a:pt x="3414279" y="1308606"/>
                  <a:pt x="3389746" y="1304832"/>
                </a:cubicBezTo>
                <a:cubicBezTo>
                  <a:pt x="3374230" y="1302445"/>
                  <a:pt x="3359010" y="1298404"/>
                  <a:pt x="3343564" y="1295596"/>
                </a:cubicBezTo>
                <a:cubicBezTo>
                  <a:pt x="3325139" y="1292246"/>
                  <a:pt x="3306314" y="1290901"/>
                  <a:pt x="3288146" y="1286359"/>
                </a:cubicBezTo>
                <a:cubicBezTo>
                  <a:pt x="3269255" y="1281636"/>
                  <a:pt x="3232727" y="1267887"/>
                  <a:pt x="3232727" y="1267887"/>
                </a:cubicBezTo>
                <a:cubicBezTo>
                  <a:pt x="3223491" y="1261729"/>
                  <a:pt x="3215162" y="1253923"/>
                  <a:pt x="3205018" y="1249414"/>
                </a:cubicBezTo>
                <a:cubicBezTo>
                  <a:pt x="3187224" y="1241506"/>
                  <a:pt x="3168073" y="1237099"/>
                  <a:pt x="3149600" y="1230941"/>
                </a:cubicBezTo>
                <a:cubicBezTo>
                  <a:pt x="3121358" y="1221527"/>
                  <a:pt x="3108282" y="1215897"/>
                  <a:pt x="3075709" y="1212468"/>
                </a:cubicBezTo>
                <a:cubicBezTo>
                  <a:pt x="3032734" y="1207944"/>
                  <a:pt x="2989503" y="1206311"/>
                  <a:pt x="2946400" y="1203232"/>
                </a:cubicBezTo>
                <a:cubicBezTo>
                  <a:pt x="2928828" y="1199718"/>
                  <a:pt x="2891447" y="1194228"/>
                  <a:pt x="2872509" y="1184759"/>
                </a:cubicBezTo>
                <a:cubicBezTo>
                  <a:pt x="2862580" y="1179795"/>
                  <a:pt x="2854729" y="1171251"/>
                  <a:pt x="2844800" y="1166287"/>
                </a:cubicBezTo>
                <a:cubicBezTo>
                  <a:pt x="2836092" y="1161933"/>
                  <a:pt x="2825799" y="1161404"/>
                  <a:pt x="2817091" y="1157050"/>
                </a:cubicBezTo>
                <a:cubicBezTo>
                  <a:pt x="2807162" y="1152086"/>
                  <a:pt x="2799526" y="1143086"/>
                  <a:pt x="2789382" y="1138578"/>
                </a:cubicBezTo>
                <a:cubicBezTo>
                  <a:pt x="2771588" y="1130670"/>
                  <a:pt x="2752437" y="1126263"/>
                  <a:pt x="2733964" y="1120105"/>
                </a:cubicBezTo>
                <a:lnTo>
                  <a:pt x="2706255" y="1110868"/>
                </a:lnTo>
                <a:cubicBezTo>
                  <a:pt x="2706253" y="1110867"/>
                  <a:pt x="2650837" y="1092396"/>
                  <a:pt x="2650836" y="1092396"/>
                </a:cubicBezTo>
                <a:lnTo>
                  <a:pt x="2318327" y="1083159"/>
                </a:lnTo>
                <a:cubicBezTo>
                  <a:pt x="2208786" y="1055774"/>
                  <a:pt x="2382231" y="1097788"/>
                  <a:pt x="2216727" y="1064687"/>
                </a:cubicBezTo>
                <a:cubicBezTo>
                  <a:pt x="2207180" y="1062778"/>
                  <a:pt x="2198379" y="1058125"/>
                  <a:pt x="2189018" y="1055450"/>
                </a:cubicBezTo>
                <a:cubicBezTo>
                  <a:pt x="2158587" y="1046755"/>
                  <a:pt x="2137630" y="1043325"/>
                  <a:pt x="2105891" y="1036978"/>
                </a:cubicBezTo>
                <a:cubicBezTo>
                  <a:pt x="2102812" y="987717"/>
                  <a:pt x="2118728" y="933342"/>
                  <a:pt x="2096655" y="889196"/>
                </a:cubicBezTo>
                <a:cubicBezTo>
                  <a:pt x="2085301" y="866488"/>
                  <a:pt x="2046850" y="878751"/>
                  <a:pt x="2022764" y="870723"/>
                </a:cubicBezTo>
                <a:lnTo>
                  <a:pt x="1995055" y="861487"/>
                </a:lnTo>
                <a:cubicBezTo>
                  <a:pt x="1985819" y="855329"/>
                  <a:pt x="1977275" y="847978"/>
                  <a:pt x="1967346" y="843014"/>
                </a:cubicBezTo>
                <a:cubicBezTo>
                  <a:pt x="1958638" y="838660"/>
                  <a:pt x="1948147" y="838506"/>
                  <a:pt x="1939636" y="833778"/>
                </a:cubicBezTo>
                <a:cubicBezTo>
                  <a:pt x="1824949" y="770063"/>
                  <a:pt x="1933606" y="813496"/>
                  <a:pt x="1847273" y="787596"/>
                </a:cubicBezTo>
                <a:cubicBezTo>
                  <a:pt x="1828622" y="782001"/>
                  <a:pt x="1810328" y="775281"/>
                  <a:pt x="1791855" y="769123"/>
                </a:cubicBezTo>
                <a:lnTo>
                  <a:pt x="1764146" y="759887"/>
                </a:lnTo>
                <a:cubicBezTo>
                  <a:pt x="1754909" y="753729"/>
                  <a:pt x="1746074" y="746922"/>
                  <a:pt x="1736436" y="741414"/>
                </a:cubicBezTo>
                <a:cubicBezTo>
                  <a:pt x="1724481" y="734583"/>
                  <a:pt x="1693333" y="735256"/>
                  <a:pt x="1699491" y="722941"/>
                </a:cubicBezTo>
                <a:cubicBezTo>
                  <a:pt x="1706145" y="709634"/>
                  <a:pt x="1799689" y="697005"/>
                  <a:pt x="1810327" y="695232"/>
                </a:cubicBezTo>
                <a:cubicBezTo>
                  <a:pt x="1807248" y="682917"/>
                  <a:pt x="1809021" y="668199"/>
                  <a:pt x="1801091" y="658287"/>
                </a:cubicBezTo>
                <a:cubicBezTo>
                  <a:pt x="1795009" y="650684"/>
                  <a:pt x="1782743" y="651725"/>
                  <a:pt x="1773382" y="649050"/>
                </a:cubicBezTo>
                <a:cubicBezTo>
                  <a:pt x="1761176" y="645563"/>
                  <a:pt x="1748642" y="643301"/>
                  <a:pt x="1736436" y="639814"/>
                </a:cubicBezTo>
                <a:cubicBezTo>
                  <a:pt x="1727075" y="637139"/>
                  <a:pt x="1718172" y="632939"/>
                  <a:pt x="1708727" y="630578"/>
                </a:cubicBezTo>
                <a:lnTo>
                  <a:pt x="1634836" y="612105"/>
                </a:lnTo>
                <a:cubicBezTo>
                  <a:pt x="1625600" y="605947"/>
                  <a:pt x="1617271" y="598141"/>
                  <a:pt x="1607127" y="593632"/>
                </a:cubicBezTo>
                <a:cubicBezTo>
                  <a:pt x="1508198" y="549663"/>
                  <a:pt x="1586712" y="598493"/>
                  <a:pt x="1524000" y="556687"/>
                </a:cubicBezTo>
                <a:cubicBezTo>
                  <a:pt x="1599375" y="506436"/>
                  <a:pt x="1534288" y="543699"/>
                  <a:pt x="1717964" y="519741"/>
                </a:cubicBezTo>
                <a:cubicBezTo>
                  <a:pt x="1733531" y="517711"/>
                  <a:pt x="1748506" y="511865"/>
                  <a:pt x="1764146" y="510505"/>
                </a:cubicBezTo>
                <a:cubicBezTo>
                  <a:pt x="1819441" y="505697"/>
                  <a:pt x="1874982" y="504347"/>
                  <a:pt x="1930400" y="501268"/>
                </a:cubicBezTo>
                <a:cubicBezTo>
                  <a:pt x="1939636" y="498189"/>
                  <a:pt x="1950506" y="498114"/>
                  <a:pt x="1958109" y="492032"/>
                </a:cubicBezTo>
                <a:cubicBezTo>
                  <a:pt x="1966777" y="485097"/>
                  <a:pt x="1967169" y="470206"/>
                  <a:pt x="1976582" y="464323"/>
                </a:cubicBezTo>
                <a:cubicBezTo>
                  <a:pt x="1993094" y="454003"/>
                  <a:pt x="2013527" y="452008"/>
                  <a:pt x="2032000" y="445850"/>
                </a:cubicBezTo>
                <a:cubicBezTo>
                  <a:pt x="2071746" y="432601"/>
                  <a:pt x="2050271" y="438973"/>
                  <a:pt x="2096655" y="427378"/>
                </a:cubicBezTo>
                <a:cubicBezTo>
                  <a:pt x="2140565" y="398104"/>
                  <a:pt x="2113834" y="412415"/>
                  <a:pt x="2179782" y="390432"/>
                </a:cubicBezTo>
                <a:lnTo>
                  <a:pt x="2207491" y="381196"/>
                </a:lnTo>
                <a:cubicBezTo>
                  <a:pt x="2216727" y="378117"/>
                  <a:pt x="2225653" y="373868"/>
                  <a:pt x="2235200" y="371959"/>
                </a:cubicBezTo>
                <a:lnTo>
                  <a:pt x="2281382" y="362723"/>
                </a:lnTo>
                <a:cubicBezTo>
                  <a:pt x="2145121" y="271881"/>
                  <a:pt x="2275613" y="351743"/>
                  <a:pt x="1865746" y="335014"/>
                </a:cubicBezTo>
                <a:cubicBezTo>
                  <a:pt x="1843994" y="334126"/>
                  <a:pt x="1822643" y="328857"/>
                  <a:pt x="1801091" y="325778"/>
                </a:cubicBezTo>
                <a:cubicBezTo>
                  <a:pt x="1813406" y="322699"/>
                  <a:pt x="1825547" y="318812"/>
                  <a:pt x="1838036" y="316541"/>
                </a:cubicBezTo>
                <a:cubicBezTo>
                  <a:pt x="1948062" y="296536"/>
                  <a:pt x="2039516" y="302418"/>
                  <a:pt x="2161309" y="298068"/>
                </a:cubicBezTo>
                <a:cubicBezTo>
                  <a:pt x="2343343" y="261663"/>
                  <a:pt x="2141188" y="299318"/>
                  <a:pt x="2604655" y="279596"/>
                </a:cubicBezTo>
                <a:cubicBezTo>
                  <a:pt x="2621613" y="278874"/>
                  <a:pt x="2652130" y="266031"/>
                  <a:pt x="2669309" y="261123"/>
                </a:cubicBezTo>
                <a:cubicBezTo>
                  <a:pt x="2681515" y="257636"/>
                  <a:pt x="2694049" y="255374"/>
                  <a:pt x="2706255" y="251887"/>
                </a:cubicBezTo>
                <a:cubicBezTo>
                  <a:pt x="2715616" y="249212"/>
                  <a:pt x="2724519" y="245011"/>
                  <a:pt x="2733964" y="242650"/>
                </a:cubicBezTo>
                <a:cubicBezTo>
                  <a:pt x="2784974" y="229897"/>
                  <a:pt x="2814808" y="229948"/>
                  <a:pt x="2872509" y="224178"/>
                </a:cubicBezTo>
                <a:cubicBezTo>
                  <a:pt x="2881745" y="221099"/>
                  <a:pt x="2890773" y="217302"/>
                  <a:pt x="2900218" y="214941"/>
                </a:cubicBezTo>
                <a:cubicBezTo>
                  <a:pt x="2943739" y="204061"/>
                  <a:pt x="2964153" y="204285"/>
                  <a:pt x="3011055" y="196468"/>
                </a:cubicBezTo>
                <a:cubicBezTo>
                  <a:pt x="3026540" y="193887"/>
                  <a:pt x="3041751" y="189813"/>
                  <a:pt x="3057236" y="187232"/>
                </a:cubicBezTo>
                <a:cubicBezTo>
                  <a:pt x="3078710" y="183653"/>
                  <a:pt x="3100339" y="181075"/>
                  <a:pt x="3121891" y="177996"/>
                </a:cubicBezTo>
                <a:cubicBezTo>
                  <a:pt x="3185435" y="156813"/>
                  <a:pt x="3108615" y="180409"/>
                  <a:pt x="3223491" y="159523"/>
                </a:cubicBezTo>
                <a:cubicBezTo>
                  <a:pt x="3233070" y="157781"/>
                  <a:pt x="3241483" y="150894"/>
                  <a:pt x="3251200" y="150287"/>
                </a:cubicBezTo>
                <a:cubicBezTo>
                  <a:pt x="3340364" y="144714"/>
                  <a:pt x="3429770" y="144129"/>
                  <a:pt x="3519055" y="141050"/>
                </a:cubicBezTo>
                <a:cubicBezTo>
                  <a:pt x="3580135" y="130870"/>
                  <a:pt x="3670690" y="115004"/>
                  <a:pt x="3722255" y="113341"/>
                </a:cubicBezTo>
                <a:lnTo>
                  <a:pt x="4008582" y="104105"/>
                </a:lnTo>
                <a:lnTo>
                  <a:pt x="4368800" y="94868"/>
                </a:lnTo>
                <a:cubicBezTo>
                  <a:pt x="4405745" y="91789"/>
                  <a:pt x="4442888" y="90532"/>
                  <a:pt x="4479636" y="85632"/>
                </a:cubicBezTo>
                <a:cubicBezTo>
                  <a:pt x="4489287" y="84345"/>
                  <a:pt x="4497685" y="77604"/>
                  <a:pt x="4507346" y="76396"/>
                </a:cubicBezTo>
                <a:cubicBezTo>
                  <a:pt x="4602473" y="64505"/>
                  <a:pt x="4825725" y="60077"/>
                  <a:pt x="4886036" y="57923"/>
                </a:cubicBezTo>
                <a:cubicBezTo>
                  <a:pt x="4901430" y="54844"/>
                  <a:pt x="4916657" y="50762"/>
                  <a:pt x="4932218" y="48687"/>
                </a:cubicBezTo>
                <a:cubicBezTo>
                  <a:pt x="4962888" y="44598"/>
                  <a:pt x="4994170" y="45152"/>
                  <a:pt x="5024582" y="39450"/>
                </a:cubicBezTo>
                <a:cubicBezTo>
                  <a:pt x="5043720" y="35862"/>
                  <a:pt x="5080000" y="20978"/>
                  <a:pt x="5080000" y="20978"/>
                </a:cubicBezTo>
                <a:cubicBezTo>
                  <a:pt x="4963193" y="-17961"/>
                  <a:pt x="5047380" y="6546"/>
                  <a:pt x="4765964" y="20978"/>
                </a:cubicBezTo>
                <a:cubicBezTo>
                  <a:pt x="4509048" y="34153"/>
                  <a:pt x="4803313" y="22985"/>
                  <a:pt x="4655127" y="39450"/>
                </a:cubicBezTo>
                <a:cubicBezTo>
                  <a:pt x="4612178" y="44222"/>
                  <a:pt x="4568893" y="45241"/>
                  <a:pt x="4525818" y="48687"/>
                </a:cubicBezTo>
                <a:cubicBezTo>
                  <a:pt x="4491920" y="51399"/>
                  <a:pt x="4458085" y="54844"/>
                  <a:pt x="4424218" y="57923"/>
                </a:cubicBezTo>
                <a:cubicBezTo>
                  <a:pt x="4335541" y="75658"/>
                  <a:pt x="4363928" y="72193"/>
                  <a:pt x="4221018" y="76396"/>
                </a:cubicBezTo>
                <a:lnTo>
                  <a:pt x="3749964" y="85632"/>
                </a:lnTo>
                <a:cubicBezTo>
                  <a:pt x="3493298" y="107020"/>
                  <a:pt x="3811659" y="81519"/>
                  <a:pt x="3472873" y="104105"/>
                </a:cubicBezTo>
                <a:cubicBezTo>
                  <a:pt x="3435881" y="106571"/>
                  <a:pt x="3399095" y="112312"/>
                  <a:pt x="3362036" y="113341"/>
                </a:cubicBezTo>
                <a:cubicBezTo>
                  <a:pt x="3177355" y="118471"/>
                  <a:pt x="2992582" y="119499"/>
                  <a:pt x="2807855" y="122578"/>
                </a:cubicBezTo>
                <a:lnTo>
                  <a:pt x="2752436" y="131814"/>
                </a:lnTo>
                <a:cubicBezTo>
                  <a:pt x="2689774" y="141454"/>
                  <a:pt x="2696486" y="138090"/>
                  <a:pt x="2641600" y="150287"/>
                </a:cubicBezTo>
                <a:cubicBezTo>
                  <a:pt x="2629208" y="153041"/>
                  <a:pt x="2616861" y="156036"/>
                  <a:pt x="2604655" y="159523"/>
                </a:cubicBezTo>
                <a:cubicBezTo>
                  <a:pt x="2595294" y="162198"/>
                  <a:pt x="2586450" y="166647"/>
                  <a:pt x="2576946" y="168759"/>
                </a:cubicBezTo>
                <a:cubicBezTo>
                  <a:pt x="2558664" y="172822"/>
                  <a:pt x="2539809" y="173933"/>
                  <a:pt x="2521527" y="177996"/>
                </a:cubicBezTo>
                <a:cubicBezTo>
                  <a:pt x="2470162" y="189410"/>
                  <a:pt x="2517494" y="189815"/>
                  <a:pt x="2447636" y="196468"/>
                </a:cubicBezTo>
                <a:cubicBezTo>
                  <a:pt x="2249309" y="215357"/>
                  <a:pt x="1807721" y="213642"/>
                  <a:pt x="1727200" y="214941"/>
                </a:cubicBezTo>
                <a:cubicBezTo>
                  <a:pt x="1676895" y="231710"/>
                  <a:pt x="1718384" y="219481"/>
                  <a:pt x="1644073" y="233414"/>
                </a:cubicBezTo>
                <a:cubicBezTo>
                  <a:pt x="1502091" y="260035"/>
                  <a:pt x="1600601" y="247442"/>
                  <a:pt x="1450109" y="261123"/>
                </a:cubicBezTo>
                <a:cubicBezTo>
                  <a:pt x="1437794" y="264202"/>
                  <a:pt x="1425556" y="267605"/>
                  <a:pt x="1413164" y="270359"/>
                </a:cubicBezTo>
                <a:cubicBezTo>
                  <a:pt x="1397839" y="273765"/>
                  <a:pt x="1382212" y="275788"/>
                  <a:pt x="1366982" y="279596"/>
                </a:cubicBezTo>
                <a:cubicBezTo>
                  <a:pt x="1357537" y="281957"/>
                  <a:pt x="1348718" y="286471"/>
                  <a:pt x="1339273" y="288832"/>
                </a:cubicBezTo>
                <a:cubicBezTo>
                  <a:pt x="1299665" y="298734"/>
                  <a:pt x="1278828" y="299074"/>
                  <a:pt x="1237673" y="307305"/>
                </a:cubicBezTo>
                <a:cubicBezTo>
                  <a:pt x="1225225" y="309795"/>
                  <a:pt x="1213042" y="313462"/>
                  <a:pt x="1200727" y="316541"/>
                </a:cubicBezTo>
                <a:cubicBezTo>
                  <a:pt x="1191491" y="322699"/>
                  <a:pt x="1176528" y="324483"/>
                  <a:pt x="1173018" y="335014"/>
                </a:cubicBezTo>
                <a:cubicBezTo>
                  <a:pt x="1171086" y="340811"/>
                  <a:pt x="1188618" y="391050"/>
                  <a:pt x="1191491" y="399668"/>
                </a:cubicBezTo>
                <a:cubicBezTo>
                  <a:pt x="1179176" y="402747"/>
                  <a:pt x="1166214" y="403904"/>
                  <a:pt x="1154546" y="408905"/>
                </a:cubicBezTo>
                <a:cubicBezTo>
                  <a:pt x="1144343" y="413278"/>
                  <a:pt x="1137747" y="425332"/>
                  <a:pt x="1126836" y="427378"/>
                </a:cubicBezTo>
                <a:cubicBezTo>
                  <a:pt x="1087381" y="434776"/>
                  <a:pt x="1046707" y="432620"/>
                  <a:pt x="1006764" y="436614"/>
                </a:cubicBezTo>
                <a:cubicBezTo>
                  <a:pt x="985102" y="438780"/>
                  <a:pt x="963661" y="442771"/>
                  <a:pt x="942109" y="445850"/>
                </a:cubicBezTo>
                <a:cubicBezTo>
                  <a:pt x="880518" y="466382"/>
                  <a:pt x="928315" y="451900"/>
                  <a:pt x="812800" y="473559"/>
                </a:cubicBezTo>
                <a:cubicBezTo>
                  <a:pt x="797370" y="476452"/>
                  <a:pt x="782103" y="480215"/>
                  <a:pt x="766618" y="482796"/>
                </a:cubicBezTo>
                <a:cubicBezTo>
                  <a:pt x="745144" y="486375"/>
                  <a:pt x="723438" y="488453"/>
                  <a:pt x="701964" y="492032"/>
                </a:cubicBezTo>
                <a:cubicBezTo>
                  <a:pt x="599819" y="509056"/>
                  <a:pt x="699461" y="492658"/>
                  <a:pt x="628073" y="510505"/>
                </a:cubicBezTo>
                <a:cubicBezTo>
                  <a:pt x="592066" y="519507"/>
                  <a:pt x="553717" y="523766"/>
                  <a:pt x="517236" y="528978"/>
                </a:cubicBezTo>
                <a:cubicBezTo>
                  <a:pt x="526473" y="535135"/>
                  <a:pt x="534743" y="543077"/>
                  <a:pt x="544946" y="547450"/>
                </a:cubicBezTo>
                <a:cubicBezTo>
                  <a:pt x="556614" y="552450"/>
                  <a:pt x="575360" y="545802"/>
                  <a:pt x="581891" y="556687"/>
                </a:cubicBezTo>
                <a:cubicBezTo>
                  <a:pt x="588422" y="567572"/>
                  <a:pt x="580585" y="583720"/>
                  <a:pt x="572655" y="593632"/>
                </a:cubicBezTo>
                <a:cubicBezTo>
                  <a:pt x="566573" y="601234"/>
                  <a:pt x="554307" y="600193"/>
                  <a:pt x="544946" y="602868"/>
                </a:cubicBezTo>
                <a:cubicBezTo>
                  <a:pt x="475349" y="622753"/>
                  <a:pt x="541424" y="598735"/>
                  <a:pt x="461818" y="630578"/>
                </a:cubicBezTo>
                <a:cubicBezTo>
                  <a:pt x="455661" y="639814"/>
                  <a:pt x="447719" y="648084"/>
                  <a:pt x="443346" y="658287"/>
                </a:cubicBezTo>
                <a:cubicBezTo>
                  <a:pt x="438346" y="669955"/>
                  <a:pt x="443747" y="686971"/>
                  <a:pt x="434109" y="695232"/>
                </a:cubicBezTo>
                <a:cubicBezTo>
                  <a:pt x="401970" y="722779"/>
                  <a:pt x="255474" y="722506"/>
                  <a:pt x="249382" y="722941"/>
                </a:cubicBezTo>
                <a:cubicBezTo>
                  <a:pt x="227830" y="726020"/>
                  <a:pt x="206075" y="727908"/>
                  <a:pt x="184727" y="732178"/>
                </a:cubicBezTo>
                <a:cubicBezTo>
                  <a:pt x="175180" y="734087"/>
                  <a:pt x="166597" y="739672"/>
                  <a:pt x="157018" y="741414"/>
                </a:cubicBezTo>
                <a:cubicBezTo>
                  <a:pt x="132596" y="745854"/>
                  <a:pt x="107757" y="747571"/>
                  <a:pt x="83127" y="750650"/>
                </a:cubicBezTo>
                <a:cubicBezTo>
                  <a:pt x="73891" y="753729"/>
                  <a:pt x="63020" y="753805"/>
                  <a:pt x="55418" y="759887"/>
                </a:cubicBezTo>
                <a:cubicBezTo>
                  <a:pt x="46750" y="766822"/>
                  <a:pt x="41454" y="777452"/>
                  <a:pt x="36946" y="787596"/>
                </a:cubicBezTo>
                <a:cubicBezTo>
                  <a:pt x="17724" y="830847"/>
                  <a:pt x="18894" y="845737"/>
                  <a:pt x="9236" y="889196"/>
                </a:cubicBezTo>
                <a:cubicBezTo>
                  <a:pt x="6482" y="901588"/>
                  <a:pt x="3079" y="913826"/>
                  <a:pt x="0" y="926141"/>
                </a:cubicBezTo>
                <a:cubicBezTo>
                  <a:pt x="3079" y="1018505"/>
                  <a:pt x="3809" y="1110977"/>
                  <a:pt x="9236" y="1203232"/>
                </a:cubicBezTo>
                <a:cubicBezTo>
                  <a:pt x="11788" y="1246608"/>
                  <a:pt x="13368" y="1238477"/>
                  <a:pt x="46182" y="1249414"/>
                </a:cubicBezTo>
                <a:cubicBezTo>
                  <a:pt x="64655" y="1243256"/>
                  <a:pt x="85398" y="1241742"/>
                  <a:pt x="101600" y="1230941"/>
                </a:cubicBezTo>
                <a:cubicBezTo>
                  <a:pt x="129432" y="1212386"/>
                  <a:pt x="133437" y="1208061"/>
                  <a:pt x="166255" y="1193996"/>
                </a:cubicBezTo>
                <a:cubicBezTo>
                  <a:pt x="175204" y="1190161"/>
                  <a:pt x="184728" y="1187838"/>
                  <a:pt x="193964" y="1184759"/>
                </a:cubicBezTo>
                <a:cubicBezTo>
                  <a:pt x="227831" y="1187838"/>
                  <a:pt x="261899" y="1189187"/>
                  <a:pt x="295564" y="1193996"/>
                </a:cubicBezTo>
                <a:cubicBezTo>
                  <a:pt x="305202" y="1195373"/>
                  <a:pt x="313912" y="1200557"/>
                  <a:pt x="323273" y="1203232"/>
                </a:cubicBezTo>
                <a:cubicBezTo>
                  <a:pt x="335479" y="1206719"/>
                  <a:pt x="347903" y="1209389"/>
                  <a:pt x="360218" y="1212468"/>
                </a:cubicBezTo>
                <a:cubicBezTo>
                  <a:pt x="431030" y="1209389"/>
                  <a:pt x="502152" y="1210525"/>
                  <a:pt x="572655" y="1203232"/>
                </a:cubicBezTo>
                <a:cubicBezTo>
                  <a:pt x="592024" y="1201228"/>
                  <a:pt x="609600" y="1190917"/>
                  <a:pt x="628073" y="1184759"/>
                </a:cubicBezTo>
                <a:lnTo>
                  <a:pt x="655782" y="1175523"/>
                </a:lnTo>
                <a:cubicBezTo>
                  <a:pt x="782012" y="1178602"/>
                  <a:pt x="908330" y="1179153"/>
                  <a:pt x="1034473" y="1184759"/>
                </a:cubicBezTo>
                <a:cubicBezTo>
                  <a:pt x="1047155" y="1185323"/>
                  <a:pt x="1058970" y="1191506"/>
                  <a:pt x="1071418" y="1193996"/>
                </a:cubicBezTo>
                <a:cubicBezTo>
                  <a:pt x="1089782" y="1197669"/>
                  <a:pt x="1108524" y="1199308"/>
                  <a:pt x="1126836" y="1203232"/>
                </a:cubicBezTo>
                <a:cubicBezTo>
                  <a:pt x="1151661" y="1208552"/>
                  <a:pt x="1200727" y="1221705"/>
                  <a:pt x="1200727" y="1221705"/>
                </a:cubicBezTo>
                <a:cubicBezTo>
                  <a:pt x="1209963" y="1227863"/>
                  <a:pt x="1218042" y="1236280"/>
                  <a:pt x="1228436" y="1240178"/>
                </a:cubicBezTo>
                <a:cubicBezTo>
                  <a:pt x="1243135" y="1245690"/>
                  <a:pt x="1259293" y="1246009"/>
                  <a:pt x="1274618" y="1249414"/>
                </a:cubicBezTo>
                <a:cubicBezTo>
                  <a:pt x="1287010" y="1252168"/>
                  <a:pt x="1299249" y="1255571"/>
                  <a:pt x="1311564" y="1258650"/>
                </a:cubicBezTo>
                <a:cubicBezTo>
                  <a:pt x="1409584" y="1225977"/>
                  <a:pt x="1366050" y="1236669"/>
                  <a:pt x="1440873" y="1221705"/>
                </a:cubicBezTo>
                <a:cubicBezTo>
                  <a:pt x="1502449" y="1224784"/>
                  <a:pt x="1564179" y="1225600"/>
                  <a:pt x="1625600" y="1230941"/>
                </a:cubicBezTo>
                <a:cubicBezTo>
                  <a:pt x="1635299" y="1231784"/>
                  <a:pt x="1643640" y="1239040"/>
                  <a:pt x="1653309" y="1240178"/>
                </a:cubicBezTo>
                <a:cubicBezTo>
                  <a:pt x="1696226" y="1245227"/>
                  <a:pt x="1739600" y="1245317"/>
                  <a:pt x="1782618" y="1249414"/>
                </a:cubicBezTo>
                <a:cubicBezTo>
                  <a:pt x="1804290" y="1251478"/>
                  <a:pt x="1825584" y="1256764"/>
                  <a:pt x="1847273" y="1258650"/>
                </a:cubicBezTo>
                <a:cubicBezTo>
                  <a:pt x="1896444" y="1262926"/>
                  <a:pt x="1945794" y="1264808"/>
                  <a:pt x="1995055" y="1267887"/>
                </a:cubicBezTo>
                <a:cubicBezTo>
                  <a:pt x="2015484" y="1288316"/>
                  <a:pt x="2028376" y="1297585"/>
                  <a:pt x="2041236" y="1323305"/>
                </a:cubicBezTo>
                <a:cubicBezTo>
                  <a:pt x="2045590" y="1332013"/>
                  <a:pt x="2043589" y="1344130"/>
                  <a:pt x="2050473" y="1351014"/>
                </a:cubicBezTo>
                <a:cubicBezTo>
                  <a:pt x="2066172" y="1366713"/>
                  <a:pt x="2087418" y="1375644"/>
                  <a:pt x="2105891" y="1387959"/>
                </a:cubicBezTo>
                <a:lnTo>
                  <a:pt x="2133600" y="1406432"/>
                </a:lnTo>
                <a:cubicBezTo>
                  <a:pt x="2227632" y="1387626"/>
                  <a:pt x="2151330" y="1418270"/>
                  <a:pt x="2189018" y="1286359"/>
                </a:cubicBezTo>
                <a:cubicBezTo>
                  <a:pt x="2192068" y="1275686"/>
                  <a:pt x="2206798" y="1272851"/>
                  <a:pt x="2216727" y="1267887"/>
                </a:cubicBezTo>
                <a:cubicBezTo>
                  <a:pt x="2229983" y="1261259"/>
                  <a:pt x="2269537" y="1252375"/>
                  <a:pt x="2281382" y="1249414"/>
                </a:cubicBezTo>
                <a:cubicBezTo>
                  <a:pt x="2309147" y="1253380"/>
                  <a:pt x="2362497" y="1259781"/>
                  <a:pt x="2392218" y="1267887"/>
                </a:cubicBezTo>
                <a:cubicBezTo>
                  <a:pt x="2411004" y="1273010"/>
                  <a:pt x="2428207" y="1285064"/>
                  <a:pt x="2447636" y="1286359"/>
                </a:cubicBezTo>
                <a:lnTo>
                  <a:pt x="2586182" y="1295596"/>
                </a:lnTo>
                <a:cubicBezTo>
                  <a:pt x="2642020" y="1309555"/>
                  <a:pt x="2611081" y="1300817"/>
                  <a:pt x="2678546" y="1323305"/>
                </a:cubicBezTo>
                <a:lnTo>
                  <a:pt x="2733964" y="1341778"/>
                </a:lnTo>
                <a:cubicBezTo>
                  <a:pt x="2746279" y="1347935"/>
                  <a:pt x="2757847" y="1355896"/>
                  <a:pt x="2770909" y="1360250"/>
                </a:cubicBezTo>
                <a:cubicBezTo>
                  <a:pt x="2828559" y="1379466"/>
                  <a:pt x="2887118" y="1384493"/>
                  <a:pt x="2946400" y="1397196"/>
                </a:cubicBezTo>
                <a:cubicBezTo>
                  <a:pt x="2955920" y="1399236"/>
                  <a:pt x="2964530" y="1404690"/>
                  <a:pt x="2974109" y="1406432"/>
                </a:cubicBezTo>
                <a:cubicBezTo>
                  <a:pt x="2998531" y="1410872"/>
                  <a:pt x="3023370" y="1412589"/>
                  <a:pt x="3048000" y="1415668"/>
                </a:cubicBezTo>
                <a:cubicBezTo>
                  <a:pt x="3105390" y="1444363"/>
                  <a:pt x="3063207" y="1426611"/>
                  <a:pt x="3121891" y="1443378"/>
                </a:cubicBezTo>
                <a:cubicBezTo>
                  <a:pt x="3166974" y="1456259"/>
                  <a:pt x="3157657" y="1461683"/>
                  <a:pt x="3223491" y="1471087"/>
                </a:cubicBezTo>
                <a:lnTo>
                  <a:pt x="3288146" y="1480323"/>
                </a:lnTo>
                <a:cubicBezTo>
                  <a:pt x="3354095" y="1502306"/>
                  <a:pt x="3327362" y="1487995"/>
                  <a:pt x="3371273" y="1517268"/>
                </a:cubicBezTo>
                <a:cubicBezTo>
                  <a:pt x="3374352" y="1526505"/>
                  <a:pt x="3380509" y="1535242"/>
                  <a:pt x="3380509" y="1544978"/>
                </a:cubicBezTo>
                <a:cubicBezTo>
                  <a:pt x="3380509" y="1554714"/>
                  <a:pt x="3378876" y="1566605"/>
                  <a:pt x="3371273" y="1572687"/>
                </a:cubicBezTo>
                <a:cubicBezTo>
                  <a:pt x="3361360" y="1580617"/>
                  <a:pt x="3346533" y="1578436"/>
                  <a:pt x="3334327" y="1581923"/>
                </a:cubicBezTo>
                <a:cubicBezTo>
                  <a:pt x="3324966" y="1584598"/>
                  <a:pt x="3314407" y="1585317"/>
                  <a:pt x="3306618" y="1591159"/>
                </a:cubicBezTo>
                <a:cubicBezTo>
                  <a:pt x="3301110" y="1595290"/>
                  <a:pt x="3248121" y="1615789"/>
                  <a:pt x="3306618" y="161886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32000"/>
            </a:schemeClr>
          </a:solidFill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B25AAB92-7E1C-4EF1-BCF2-5DD4C02D234D}"/>
              </a:ext>
            </a:extLst>
          </p:cNvPr>
          <p:cNvCxnSpPr>
            <a:cxnSpLocks/>
          </p:cNvCxnSpPr>
          <p:nvPr/>
        </p:nvCxnSpPr>
        <p:spPr>
          <a:xfrm>
            <a:off x="4368800" y="3297382"/>
            <a:ext cx="2641603" cy="252153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DB9AF5F1-3F2E-41C6-B51E-015C294BF62E}"/>
              </a:ext>
            </a:extLst>
          </p:cNvPr>
          <p:cNvSpPr txBox="1"/>
          <p:nvPr/>
        </p:nvSpPr>
        <p:spPr>
          <a:xfrm>
            <a:off x="407749" y="5467154"/>
            <a:ext cx="5001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Costado del borde de la laguna con valores que oscilan entre los </a:t>
            </a:r>
            <a:r>
              <a:rPr lang="es-ES" sz="1800" b="1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s-ES" sz="1800" b="1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15</a:t>
            </a:r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800" b="0" i="1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mg m</a:t>
            </a:r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−3 tal vez</a:t>
            </a:r>
          </a:p>
          <a:p>
            <a:pPr algn="l"/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ocasionado por la baja profundidad en este lugar y la presencia de bastante Elodea.</a:t>
            </a:r>
            <a:endParaRPr lang="es-CO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677B78-5FB6-40E8-9B6E-114CFDA29E4B}"/>
              </a:ext>
            </a:extLst>
          </p:cNvPr>
          <p:cNvSpPr txBox="1"/>
          <p:nvPr/>
        </p:nvSpPr>
        <p:spPr>
          <a:xfrm>
            <a:off x="6870356" y="1570203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Sector El Reten</a:t>
            </a:r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1CBE3039-0A1F-40AC-802B-FDC0D770925E}"/>
              </a:ext>
            </a:extLst>
          </p:cNvPr>
          <p:cNvSpPr/>
          <p:nvPr/>
        </p:nvSpPr>
        <p:spPr>
          <a:xfrm rot="16200000">
            <a:off x="6588646" y="1655900"/>
            <a:ext cx="304800" cy="25861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CAF148-2DE7-4006-9624-E16000680EED}"/>
              </a:ext>
            </a:extLst>
          </p:cNvPr>
          <p:cNvSpPr txBox="1"/>
          <p:nvPr/>
        </p:nvSpPr>
        <p:spPr>
          <a:xfrm>
            <a:off x="6704120" y="2665939"/>
            <a:ext cx="1370338" cy="472797"/>
          </a:xfrm>
          <a:prstGeom prst="roundRect">
            <a:avLst>
              <a:gd name="adj" fmla="val 48942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CO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ELODEA</a:t>
            </a:r>
            <a:endParaRPr lang="es-CO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5417887-F3CC-4E38-B928-20B977F647CD}"/>
              </a:ext>
            </a:extLst>
          </p:cNvPr>
          <p:cNvSpPr txBox="1"/>
          <p:nvPr/>
        </p:nvSpPr>
        <p:spPr>
          <a:xfrm>
            <a:off x="7645833" y="5818912"/>
            <a:ext cx="428625" cy="432792"/>
          </a:xfrm>
          <a:prstGeom prst="ellipse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2C4C049-3C8C-477E-9F5B-88E9A5CBF01D}"/>
              </a:ext>
            </a:extLst>
          </p:cNvPr>
          <p:cNvSpPr txBox="1"/>
          <p:nvPr/>
        </p:nvSpPr>
        <p:spPr>
          <a:xfrm>
            <a:off x="6733308" y="2685941"/>
            <a:ext cx="428625" cy="432792"/>
          </a:xfrm>
          <a:prstGeom prst="ellipse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D8E63C4-BADD-4A7E-8ABA-8AB798528188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Análisis</a:t>
            </a:r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97917643-59F8-4AFF-BF46-4B6C605FD69C}"/>
              </a:ext>
            </a:extLst>
          </p:cNvPr>
          <p:cNvSpPr/>
          <p:nvPr/>
        </p:nvSpPr>
        <p:spPr>
          <a:xfrm>
            <a:off x="514165" y="4714813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360F8A4-89F2-4C9E-89EE-F1BA9AAB1C6C}"/>
              </a:ext>
            </a:extLst>
          </p:cNvPr>
          <p:cNvSpPr txBox="1"/>
          <p:nvPr/>
        </p:nvSpPr>
        <p:spPr>
          <a:xfrm>
            <a:off x="407749" y="4807863"/>
            <a:ext cx="35533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Sector El Reten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8710B546-91E8-4A0B-8DBD-FF42B215FD2A}"/>
              </a:ext>
            </a:extLst>
          </p:cNvPr>
          <p:cNvSpPr/>
          <p:nvPr/>
        </p:nvSpPr>
        <p:spPr>
          <a:xfrm rot="10800000">
            <a:off x="11730462" y="3051449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8D20D41-B38D-466F-A8C8-739ABC0036E6}"/>
              </a:ext>
            </a:extLst>
          </p:cNvPr>
          <p:cNvSpPr txBox="1"/>
          <p:nvPr/>
        </p:nvSpPr>
        <p:spPr>
          <a:xfrm>
            <a:off x="10323274" y="2760902"/>
            <a:ext cx="35533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Elodea y vegetación acuática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Toma propia.</a:t>
            </a:r>
          </a:p>
        </p:txBody>
      </p:sp>
    </p:spTree>
    <p:extLst>
      <p:ext uri="{BB962C8B-B14F-4D97-AF65-F5344CB8AC3E}">
        <p14:creationId xmlns:p14="http://schemas.microsoft.com/office/powerpoint/2010/main" val="1317970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4DDC92C6-6C5F-4F32-BAC8-DADDF3D4B8CA}"/>
              </a:ext>
            </a:extLst>
          </p:cNvPr>
          <p:cNvSpPr/>
          <p:nvPr/>
        </p:nvSpPr>
        <p:spPr>
          <a:xfrm>
            <a:off x="4761036" y="1644073"/>
            <a:ext cx="7430964" cy="5213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F6757-748F-4729-9274-BC45D4EC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927" y="390064"/>
            <a:ext cx="6391564" cy="748780"/>
          </a:xfrm>
        </p:spPr>
        <p:txBody>
          <a:bodyPr/>
          <a:lstStyle/>
          <a:p>
            <a:r>
              <a:rPr lang="es-CO" dirty="0"/>
              <a:t>MODELO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5820BD-B66A-448A-AE38-52492022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18" y="1808584"/>
            <a:ext cx="7158182" cy="33644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267E0D-E39F-48EB-80D8-15338648A0FC}"/>
              </a:ext>
            </a:extLst>
          </p:cNvPr>
          <p:cNvSpPr txBox="1"/>
          <p:nvPr/>
        </p:nvSpPr>
        <p:spPr>
          <a:xfrm>
            <a:off x="387181" y="2877736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Elodea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202FE0-C0C6-4CE6-AA03-4811747FA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9" y="3696237"/>
            <a:ext cx="4157548" cy="2771699"/>
          </a:xfrm>
          <a:prstGeom prst="rect">
            <a:avLst/>
          </a:prstGeom>
        </p:spPr>
      </p:pic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9E55D6C8-CD6F-49F2-8B70-087DDAD630E6}"/>
              </a:ext>
            </a:extLst>
          </p:cNvPr>
          <p:cNvCxnSpPr>
            <a:cxnSpLocks/>
          </p:cNvCxnSpPr>
          <p:nvPr/>
        </p:nvCxnSpPr>
        <p:spPr>
          <a:xfrm flipV="1">
            <a:off x="3666836" y="3592945"/>
            <a:ext cx="3454400" cy="118225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8A18DA-9481-4C93-A12C-026CDA0FBD48}"/>
              </a:ext>
            </a:extLst>
          </p:cNvPr>
          <p:cNvSpPr txBox="1"/>
          <p:nvPr/>
        </p:nvSpPr>
        <p:spPr>
          <a:xfrm>
            <a:off x="387181" y="3186959"/>
            <a:ext cx="234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Problema ambiental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CEEF70D-2E2C-4918-8812-F24FEF8F731A}"/>
              </a:ext>
            </a:extLst>
          </p:cNvPr>
          <p:cNvSpPr txBox="1"/>
          <p:nvPr/>
        </p:nvSpPr>
        <p:spPr>
          <a:xfrm>
            <a:off x="8377381" y="6078471"/>
            <a:ext cx="942109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CO" sz="12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25 </a:t>
            </a:r>
            <a:r>
              <a:rPr lang="es-CO" sz="1200" b="0" i="1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mg m</a:t>
            </a:r>
            <a:r>
              <a:rPr lang="es-CO" sz="12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−3</a:t>
            </a:r>
            <a:endParaRPr lang="es-CO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DA39EB3-9B31-44F2-9B72-D2AC11EB3866}"/>
              </a:ext>
            </a:extLst>
          </p:cNvPr>
          <p:cNvSpPr txBox="1"/>
          <p:nvPr/>
        </p:nvSpPr>
        <p:spPr>
          <a:xfrm>
            <a:off x="7320972" y="5675559"/>
            <a:ext cx="305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sobreestimación de clorofila-a</a:t>
            </a:r>
            <a:endParaRPr lang="es-CO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4C96AB6-5205-4703-B3F0-AAF19071DE62}"/>
              </a:ext>
            </a:extLst>
          </p:cNvPr>
          <p:cNvCxnSpPr/>
          <p:nvPr/>
        </p:nvCxnSpPr>
        <p:spPr>
          <a:xfrm>
            <a:off x="10104582" y="2586182"/>
            <a:ext cx="271318" cy="387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291C4DE-112A-42DC-81A4-15D992AC6ECE}"/>
              </a:ext>
            </a:extLst>
          </p:cNvPr>
          <p:cNvCxnSpPr>
            <a:cxnSpLocks/>
          </p:cNvCxnSpPr>
          <p:nvPr/>
        </p:nvCxnSpPr>
        <p:spPr>
          <a:xfrm flipV="1">
            <a:off x="9245599" y="2184399"/>
            <a:ext cx="56341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017E180-D0CD-4FDE-A867-D1ECA2D81011}"/>
              </a:ext>
            </a:extLst>
          </p:cNvPr>
          <p:cNvCxnSpPr>
            <a:cxnSpLocks/>
          </p:cNvCxnSpPr>
          <p:nvPr/>
        </p:nvCxnSpPr>
        <p:spPr>
          <a:xfrm>
            <a:off x="10653846" y="3587069"/>
            <a:ext cx="106518" cy="597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4E22DE3-C455-498A-9035-69E9573FF659}"/>
              </a:ext>
            </a:extLst>
          </p:cNvPr>
          <p:cNvSpPr txBox="1"/>
          <p:nvPr/>
        </p:nvSpPr>
        <p:spPr>
          <a:xfrm>
            <a:off x="2127292" y="1780134"/>
            <a:ext cx="2218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Sector las cavernas</a:t>
            </a:r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2E881FA8-94AB-4F09-927C-8B9FAD9E19FC}"/>
              </a:ext>
            </a:extLst>
          </p:cNvPr>
          <p:cNvSpPr/>
          <p:nvPr/>
        </p:nvSpPr>
        <p:spPr>
          <a:xfrm rot="5400000">
            <a:off x="4384808" y="1870825"/>
            <a:ext cx="304800" cy="25861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9B1058B-9410-4189-952D-17F045E1C7D9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Análisis</a:t>
            </a:r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77150D33-B007-42EF-BF0A-A9F3716CFB0A}"/>
              </a:ext>
            </a:extLst>
          </p:cNvPr>
          <p:cNvSpPr/>
          <p:nvPr/>
        </p:nvSpPr>
        <p:spPr>
          <a:xfrm>
            <a:off x="493597" y="6543686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16789E-D46F-43D5-B317-CC3071B311C0}"/>
              </a:ext>
            </a:extLst>
          </p:cNvPr>
          <p:cNvSpPr txBox="1"/>
          <p:nvPr/>
        </p:nvSpPr>
        <p:spPr>
          <a:xfrm>
            <a:off x="387181" y="6636736"/>
            <a:ext cx="3553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Elodea. Fuente: Toma propia.</a:t>
            </a:r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E601FED7-AB6B-433D-A75B-7B136F91760E}"/>
              </a:ext>
            </a:extLst>
          </p:cNvPr>
          <p:cNvSpPr/>
          <p:nvPr/>
        </p:nvSpPr>
        <p:spPr>
          <a:xfrm>
            <a:off x="4994963" y="5257584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8D8211-76CA-4914-B859-31FF4095ACF0}"/>
              </a:ext>
            </a:extLst>
          </p:cNvPr>
          <p:cNvSpPr txBox="1"/>
          <p:nvPr/>
        </p:nvSpPr>
        <p:spPr>
          <a:xfrm>
            <a:off x="4888547" y="5350634"/>
            <a:ext cx="35533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Sector las cavernas, análisis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propia.</a:t>
            </a:r>
          </a:p>
        </p:txBody>
      </p:sp>
    </p:spTree>
    <p:extLst>
      <p:ext uri="{BB962C8B-B14F-4D97-AF65-F5344CB8AC3E}">
        <p14:creationId xmlns:p14="http://schemas.microsoft.com/office/powerpoint/2010/main" val="1668951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F0BC311-B493-4CCD-975E-26CE1BED2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E373B90-3727-4BBA-B1EA-06B31A5C0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A03E36-FFC1-44E7-9318-7E9AB1F98EA0}"/>
              </a:ext>
            </a:extLst>
          </p:cNvPr>
          <p:cNvSpPr/>
          <p:nvPr/>
        </p:nvSpPr>
        <p:spPr>
          <a:xfrm>
            <a:off x="0" y="0"/>
            <a:ext cx="4057650" cy="6858000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0AD78-2332-43E9-B41E-58B2ACD8F0F4}"/>
              </a:ext>
            </a:extLst>
          </p:cNvPr>
          <p:cNvSpPr txBox="1">
            <a:spLocks/>
          </p:cNvSpPr>
          <p:nvPr/>
        </p:nvSpPr>
        <p:spPr>
          <a:xfrm>
            <a:off x="1514647" y="2990121"/>
            <a:ext cx="5238405" cy="135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/>
                </a:solidFill>
              </a:rPr>
              <a:t>CONCLUSIONES y</a:t>
            </a:r>
          </a:p>
          <a:p>
            <a:pPr algn="ctr"/>
            <a:r>
              <a:rPr lang="es-CO" dirty="0">
                <a:solidFill>
                  <a:schemeClr val="bg1"/>
                </a:solidFill>
              </a:rPr>
              <a:t>RECOMENDACIONES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85C6A6-AD60-4B7E-B76F-63A3BB1D25EE}"/>
              </a:ext>
            </a:extLst>
          </p:cNvPr>
          <p:cNvSpPr txBox="1"/>
          <p:nvPr/>
        </p:nvSpPr>
        <p:spPr>
          <a:xfrm>
            <a:off x="10572749" y="6596390"/>
            <a:ext cx="1685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de: Propia autor</a:t>
            </a:r>
          </a:p>
        </p:txBody>
      </p:sp>
    </p:spTree>
    <p:extLst>
      <p:ext uri="{BB962C8B-B14F-4D97-AF65-F5344CB8AC3E}">
        <p14:creationId xmlns:p14="http://schemas.microsoft.com/office/powerpoint/2010/main" val="718626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ángulo 128">
            <a:extLst>
              <a:ext uri="{FF2B5EF4-FFF2-40B4-BE49-F238E27FC236}">
                <a16:creationId xmlns:a16="http://schemas.microsoft.com/office/drawing/2014/main" id="{EBE956CB-98A4-486C-A23C-F0C632EF9E5C}"/>
              </a:ext>
            </a:extLst>
          </p:cNvPr>
          <p:cNvSpPr/>
          <p:nvPr/>
        </p:nvSpPr>
        <p:spPr>
          <a:xfrm>
            <a:off x="10027362" y="699191"/>
            <a:ext cx="1529480" cy="5520955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14A67AD5-CEC6-454A-9193-100D5462FD29}"/>
              </a:ext>
            </a:extLst>
          </p:cNvPr>
          <p:cNvSpPr/>
          <p:nvPr/>
        </p:nvSpPr>
        <p:spPr>
          <a:xfrm>
            <a:off x="8431481" y="699191"/>
            <a:ext cx="1529480" cy="552095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582CCD-234D-43E9-A5B1-DC9746B126EB}"/>
              </a:ext>
            </a:extLst>
          </p:cNvPr>
          <p:cNvSpPr txBox="1"/>
          <p:nvPr/>
        </p:nvSpPr>
        <p:spPr>
          <a:xfrm>
            <a:off x="1753994" y="1600207"/>
            <a:ext cx="71025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SIFT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B8758F-54BB-4D15-8F97-1F5AB9400C18}"/>
              </a:ext>
            </a:extLst>
          </p:cNvPr>
          <p:cNvSpPr txBox="1"/>
          <p:nvPr/>
        </p:nvSpPr>
        <p:spPr>
          <a:xfrm>
            <a:off x="7214382" y="1591755"/>
            <a:ext cx="56618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0.7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A2CE6-8495-420A-BD6F-956324907DFB}"/>
              </a:ext>
            </a:extLst>
          </p:cNvPr>
          <p:cNvSpPr txBox="1"/>
          <p:nvPr/>
        </p:nvSpPr>
        <p:spPr>
          <a:xfrm>
            <a:off x="4398292" y="1407587"/>
            <a:ext cx="914033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150m</a:t>
            </a:r>
          </a:p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300m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823453E-CC50-4B0F-B69F-9608A84B9A68}"/>
              </a:ext>
            </a:extLst>
          </p:cNvPr>
          <p:cNvSpPr txBox="1"/>
          <p:nvPr/>
        </p:nvSpPr>
        <p:spPr>
          <a:xfrm>
            <a:off x="1753994" y="2705886"/>
            <a:ext cx="249299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Rugosidad y brillo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818DF33-9CB5-4DBC-99C9-34FE00890900}"/>
              </a:ext>
            </a:extLst>
          </p:cNvPr>
          <p:cNvSpPr txBox="1"/>
          <p:nvPr/>
        </p:nvSpPr>
        <p:spPr>
          <a:xfrm>
            <a:off x="6409170" y="2686779"/>
            <a:ext cx="121770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Cuartil 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DC163E-2DB9-4F1E-82FB-243FE91A07BD}"/>
              </a:ext>
            </a:extLst>
          </p:cNvPr>
          <p:cNvSpPr txBox="1"/>
          <p:nvPr/>
        </p:nvSpPr>
        <p:spPr>
          <a:xfrm>
            <a:off x="1647475" y="3787650"/>
            <a:ext cx="251863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Mediciones in-situ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B01B02C-F2A2-4ECA-AA49-47C37735343C}"/>
              </a:ext>
            </a:extLst>
          </p:cNvPr>
          <p:cNvSpPr txBox="1"/>
          <p:nvPr/>
        </p:nvSpPr>
        <p:spPr>
          <a:xfrm>
            <a:off x="6326802" y="3587378"/>
            <a:ext cx="108555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500ml</a:t>
            </a:r>
          </a:p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1000ml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48B7628-087F-496E-A893-31CDD4101CF1}"/>
              </a:ext>
            </a:extLst>
          </p:cNvPr>
          <p:cNvSpPr txBox="1"/>
          <p:nvPr/>
        </p:nvSpPr>
        <p:spPr>
          <a:xfrm>
            <a:off x="5205737" y="4802614"/>
            <a:ext cx="199926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10-12 mg/m-3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D9E657C-92B0-40F5-B9DA-DFB366B303FB}"/>
              </a:ext>
            </a:extLst>
          </p:cNvPr>
          <p:cNvSpPr txBox="1"/>
          <p:nvPr/>
        </p:nvSpPr>
        <p:spPr>
          <a:xfrm>
            <a:off x="1698530" y="5727375"/>
            <a:ext cx="1055097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Elodea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655332F-0CC1-442E-A225-68E4B791D24B}"/>
              </a:ext>
            </a:extLst>
          </p:cNvPr>
          <p:cNvSpPr txBox="1"/>
          <p:nvPr/>
        </p:nvSpPr>
        <p:spPr>
          <a:xfrm>
            <a:off x="1645976" y="4812067"/>
            <a:ext cx="15071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Clorofila-a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0421767-2514-4226-8022-B9FFFEFAA19E}"/>
              </a:ext>
            </a:extLst>
          </p:cNvPr>
          <p:cNvSpPr txBox="1"/>
          <p:nvPr/>
        </p:nvSpPr>
        <p:spPr>
          <a:xfrm>
            <a:off x="989445" y="1537997"/>
            <a:ext cx="542925" cy="5238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241A3DC-DEAB-4D08-8DB1-92095C29B1A6}"/>
              </a:ext>
            </a:extLst>
          </p:cNvPr>
          <p:cNvSpPr txBox="1"/>
          <p:nvPr/>
        </p:nvSpPr>
        <p:spPr>
          <a:xfrm>
            <a:off x="989278" y="2632394"/>
            <a:ext cx="542925" cy="5238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5EE6CAC-9E6F-466E-A170-91108351D471}"/>
              </a:ext>
            </a:extLst>
          </p:cNvPr>
          <p:cNvSpPr txBox="1"/>
          <p:nvPr/>
        </p:nvSpPr>
        <p:spPr>
          <a:xfrm>
            <a:off x="989278" y="3734995"/>
            <a:ext cx="542925" cy="5238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586FB34-6A14-46A6-8736-14F441EFA2ED}"/>
              </a:ext>
            </a:extLst>
          </p:cNvPr>
          <p:cNvSpPr txBox="1"/>
          <p:nvPr/>
        </p:nvSpPr>
        <p:spPr>
          <a:xfrm>
            <a:off x="989277" y="4780963"/>
            <a:ext cx="542925" cy="5238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CDF5C29-5A60-436C-AC4A-7753709D03B9}"/>
              </a:ext>
            </a:extLst>
          </p:cNvPr>
          <p:cNvSpPr txBox="1"/>
          <p:nvPr/>
        </p:nvSpPr>
        <p:spPr>
          <a:xfrm>
            <a:off x="989277" y="5696271"/>
            <a:ext cx="542925" cy="5238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B27E94E8-89EF-441C-8B86-A622636E331D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2464253" y="1823086"/>
            <a:ext cx="1934039" cy="7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E1486176-7177-4B8B-BBE5-EDE8E8345DD9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5312325" y="1822588"/>
            <a:ext cx="1902057" cy="4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759A161-9529-4434-AB6F-48A9489BE435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4246984" y="2917612"/>
            <a:ext cx="2162186" cy="1910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DA3F51E4-9C4F-437E-997E-27AB495BE5D9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4166113" y="4002877"/>
            <a:ext cx="2160689" cy="156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C2BA686E-8E1F-4F89-8929-A78D7BD6DCF3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 flipV="1">
            <a:off x="3153120" y="5033447"/>
            <a:ext cx="2052617" cy="945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F6450B5-8CFB-4E63-AA89-6A02F449B0DA}"/>
              </a:ext>
            </a:extLst>
          </p:cNvPr>
          <p:cNvSpPr txBox="1"/>
          <p:nvPr/>
        </p:nvSpPr>
        <p:spPr>
          <a:xfrm>
            <a:off x="2770654" y="1551656"/>
            <a:ext cx="1109254" cy="519708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Sin diferencias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E8D355E8-A1DB-4AF1-821A-AB513A121081}"/>
              </a:ext>
            </a:extLst>
          </p:cNvPr>
          <p:cNvSpPr txBox="1"/>
          <p:nvPr/>
        </p:nvSpPr>
        <p:spPr>
          <a:xfrm>
            <a:off x="5608000" y="1639884"/>
            <a:ext cx="1109254" cy="311825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Constante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8F5B11D4-9705-4787-9D37-A004489E7E34}"/>
              </a:ext>
            </a:extLst>
          </p:cNvPr>
          <p:cNvSpPr txBox="1"/>
          <p:nvPr/>
        </p:nvSpPr>
        <p:spPr>
          <a:xfrm>
            <a:off x="4636837" y="2654637"/>
            <a:ext cx="1109254" cy="519708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Mejor estrategia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D3FDAF5-2EDB-4E53-8592-2A773A8C8712}"/>
              </a:ext>
            </a:extLst>
          </p:cNvPr>
          <p:cNvSpPr txBox="1"/>
          <p:nvPr/>
        </p:nvSpPr>
        <p:spPr>
          <a:xfrm>
            <a:off x="4636837" y="3745771"/>
            <a:ext cx="1109254" cy="519708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hay diferencia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09897072-356C-4434-8FD0-1AE389F1A7DF}"/>
              </a:ext>
            </a:extLst>
          </p:cNvPr>
          <p:cNvSpPr txBox="1"/>
          <p:nvPr/>
        </p:nvSpPr>
        <p:spPr>
          <a:xfrm>
            <a:off x="3551010" y="4783045"/>
            <a:ext cx="1109254" cy="519708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Valor promedio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26DC285A-085C-4D46-9D87-A06C42AC0C4D}"/>
              </a:ext>
            </a:extLst>
          </p:cNvPr>
          <p:cNvSpPr txBox="1"/>
          <p:nvPr/>
        </p:nvSpPr>
        <p:spPr>
          <a:xfrm>
            <a:off x="8619311" y="1578423"/>
            <a:ext cx="1258678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Mosaico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A3D0A11E-58A9-481C-8146-D086D174ED2D}"/>
              </a:ext>
            </a:extLst>
          </p:cNvPr>
          <p:cNvSpPr txBox="1"/>
          <p:nvPr/>
        </p:nvSpPr>
        <p:spPr>
          <a:xfrm>
            <a:off x="8745692" y="2663498"/>
            <a:ext cx="813043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Brillo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757D4BB-64EB-4CA8-B1A4-EA876330ABC4}"/>
              </a:ext>
            </a:extLst>
          </p:cNvPr>
          <p:cNvSpPr txBox="1"/>
          <p:nvPr/>
        </p:nvSpPr>
        <p:spPr>
          <a:xfrm>
            <a:off x="8508991" y="3766098"/>
            <a:ext cx="1396793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Muestreo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41BC3811-AEBA-4CB6-9A02-5D97140C04A6}"/>
              </a:ext>
            </a:extLst>
          </p:cNvPr>
          <p:cNvSpPr txBox="1"/>
          <p:nvPr/>
        </p:nvSpPr>
        <p:spPr>
          <a:xfrm>
            <a:off x="8453816" y="4784414"/>
            <a:ext cx="150714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Clorofila-a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3AFE01A-72F2-4CAC-9D86-58637FF95B3B}"/>
              </a:ext>
            </a:extLst>
          </p:cNvPr>
          <p:cNvSpPr txBox="1"/>
          <p:nvPr/>
        </p:nvSpPr>
        <p:spPr>
          <a:xfrm>
            <a:off x="8630594" y="5721764"/>
            <a:ext cx="1153586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Externo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DE8A8A3E-BFAA-46C2-9145-0ADB3C4DCF6C}"/>
              </a:ext>
            </a:extLst>
          </p:cNvPr>
          <p:cNvSpPr/>
          <p:nvPr/>
        </p:nvSpPr>
        <p:spPr>
          <a:xfrm>
            <a:off x="884670" y="1296866"/>
            <a:ext cx="10672171" cy="102478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16055CD2-0E09-4F35-BC2F-0D7AA7C2EA01}"/>
              </a:ext>
            </a:extLst>
          </p:cNvPr>
          <p:cNvSpPr/>
          <p:nvPr/>
        </p:nvSpPr>
        <p:spPr>
          <a:xfrm>
            <a:off x="865621" y="2384301"/>
            <a:ext cx="10691220" cy="102478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371F1CC1-E8F1-4613-B05C-695EDDA08522}"/>
              </a:ext>
            </a:extLst>
          </p:cNvPr>
          <p:cNvSpPr/>
          <p:nvPr/>
        </p:nvSpPr>
        <p:spPr>
          <a:xfrm>
            <a:off x="865620" y="3516656"/>
            <a:ext cx="10691219" cy="102478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9" name="Rectángulo: esquinas redondeadas 88">
            <a:extLst>
              <a:ext uri="{FF2B5EF4-FFF2-40B4-BE49-F238E27FC236}">
                <a16:creationId xmlns:a16="http://schemas.microsoft.com/office/drawing/2014/main" id="{AE3FD148-F7B8-4896-B0D2-3EB3F825665B}"/>
              </a:ext>
            </a:extLst>
          </p:cNvPr>
          <p:cNvSpPr/>
          <p:nvPr/>
        </p:nvSpPr>
        <p:spPr>
          <a:xfrm>
            <a:off x="865453" y="4640749"/>
            <a:ext cx="10691218" cy="81996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Rectángulo: esquinas redondeadas 90">
            <a:extLst>
              <a:ext uri="{FF2B5EF4-FFF2-40B4-BE49-F238E27FC236}">
                <a16:creationId xmlns:a16="http://schemas.microsoft.com/office/drawing/2014/main" id="{BEE14201-AB29-4724-B63A-DAA72B0A9FA6}"/>
              </a:ext>
            </a:extLst>
          </p:cNvPr>
          <p:cNvSpPr/>
          <p:nvPr/>
        </p:nvSpPr>
        <p:spPr>
          <a:xfrm>
            <a:off x="865453" y="5600931"/>
            <a:ext cx="10691218" cy="6818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1C50A5E0-3F0D-46D9-B2DB-9E20A73A4DBA}"/>
              </a:ext>
            </a:extLst>
          </p:cNvPr>
          <p:cNvSpPr txBox="1"/>
          <p:nvPr/>
        </p:nvSpPr>
        <p:spPr>
          <a:xfrm>
            <a:off x="865453" y="714965"/>
            <a:ext cx="7372349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Conclusión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9374743F-B641-42A5-8F1E-4AD5F0EDBB9B}"/>
              </a:ext>
            </a:extLst>
          </p:cNvPr>
          <p:cNvSpPr txBox="1"/>
          <p:nvPr/>
        </p:nvSpPr>
        <p:spPr>
          <a:xfrm>
            <a:off x="8453817" y="699192"/>
            <a:ext cx="1507144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Tema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5B48E458-D4A9-4A5D-9C62-84B4726F64E0}"/>
              </a:ext>
            </a:extLst>
          </p:cNvPr>
          <p:cNvSpPr txBox="1"/>
          <p:nvPr/>
        </p:nvSpPr>
        <p:spPr>
          <a:xfrm>
            <a:off x="10027363" y="699191"/>
            <a:ext cx="1529479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65738DE6-0CDF-4EF9-8020-49F495ACAAC9}"/>
              </a:ext>
            </a:extLst>
          </p:cNvPr>
          <p:cNvSpPr txBox="1"/>
          <p:nvPr/>
        </p:nvSpPr>
        <p:spPr>
          <a:xfrm>
            <a:off x="10428266" y="1555329"/>
            <a:ext cx="715143" cy="40862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A259718F-F775-4A21-A670-4076E269A69A}"/>
              </a:ext>
            </a:extLst>
          </p:cNvPr>
          <p:cNvSpPr txBox="1"/>
          <p:nvPr/>
        </p:nvSpPr>
        <p:spPr>
          <a:xfrm>
            <a:off x="10442400" y="2694378"/>
            <a:ext cx="715143" cy="40862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BC6A3F43-BEEC-4C86-8942-F2AE7E2900B1}"/>
              </a:ext>
            </a:extLst>
          </p:cNvPr>
          <p:cNvSpPr txBox="1"/>
          <p:nvPr/>
        </p:nvSpPr>
        <p:spPr>
          <a:xfrm>
            <a:off x="10428266" y="3778085"/>
            <a:ext cx="715143" cy="40862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2565BF0B-729A-4B3B-B810-7E890701D9AE}"/>
              </a:ext>
            </a:extLst>
          </p:cNvPr>
          <p:cNvSpPr txBox="1"/>
          <p:nvPr/>
        </p:nvSpPr>
        <p:spPr>
          <a:xfrm>
            <a:off x="10442401" y="4846249"/>
            <a:ext cx="715143" cy="40862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8F7E41C5-AC37-4295-A2B1-E5D7C7DBFC55}"/>
              </a:ext>
            </a:extLst>
          </p:cNvPr>
          <p:cNvSpPr txBox="1"/>
          <p:nvPr/>
        </p:nvSpPr>
        <p:spPr>
          <a:xfrm>
            <a:off x="10442400" y="5762557"/>
            <a:ext cx="715143" cy="40862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9C19BE-B3CA-403B-AFDB-EC1F65E290EF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400327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ángulo 222">
            <a:extLst>
              <a:ext uri="{FF2B5EF4-FFF2-40B4-BE49-F238E27FC236}">
                <a16:creationId xmlns:a16="http://schemas.microsoft.com/office/drawing/2014/main" id="{EB4844C3-C311-46CB-B158-CED8771A9297}"/>
              </a:ext>
            </a:extLst>
          </p:cNvPr>
          <p:cNvSpPr/>
          <p:nvPr/>
        </p:nvSpPr>
        <p:spPr>
          <a:xfrm>
            <a:off x="10640475" y="810253"/>
            <a:ext cx="1309132" cy="5292653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3" name="Rectángulo 212">
            <a:extLst>
              <a:ext uri="{FF2B5EF4-FFF2-40B4-BE49-F238E27FC236}">
                <a16:creationId xmlns:a16="http://schemas.microsoft.com/office/drawing/2014/main" id="{A0D00C9B-8D03-44C5-8DE1-006ECC9CA6E6}"/>
              </a:ext>
            </a:extLst>
          </p:cNvPr>
          <p:cNvSpPr/>
          <p:nvPr/>
        </p:nvSpPr>
        <p:spPr>
          <a:xfrm>
            <a:off x="8898229" y="829484"/>
            <a:ext cx="1612377" cy="529265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582CCD-234D-43E9-A5B1-DC9746B126EB}"/>
              </a:ext>
            </a:extLst>
          </p:cNvPr>
          <p:cNvSpPr txBox="1"/>
          <p:nvPr/>
        </p:nvSpPr>
        <p:spPr>
          <a:xfrm>
            <a:off x="1250028" y="1583327"/>
            <a:ext cx="181492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moses3b740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CF404E-752A-409F-8C4A-46669EAACEE7}"/>
              </a:ext>
            </a:extLst>
          </p:cNvPr>
          <p:cNvSpPr txBox="1"/>
          <p:nvPr/>
        </p:nvSpPr>
        <p:spPr>
          <a:xfrm>
            <a:off x="4860353" y="1583327"/>
            <a:ext cx="165942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 mg/m-3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D462EF-23E0-4567-A32B-677C856FDF50}"/>
              </a:ext>
            </a:extLst>
          </p:cNvPr>
          <p:cNvSpPr txBox="1"/>
          <p:nvPr/>
        </p:nvSpPr>
        <p:spPr>
          <a:xfrm>
            <a:off x="1250028" y="2412002"/>
            <a:ext cx="14302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oc2 y oc3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961C36-F7C8-449A-BE29-31625270AD2C}"/>
              </a:ext>
            </a:extLst>
          </p:cNvPr>
          <p:cNvSpPr txBox="1"/>
          <p:nvPr/>
        </p:nvSpPr>
        <p:spPr>
          <a:xfrm>
            <a:off x="3753683" y="2419066"/>
            <a:ext cx="242752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Sobre-estimación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9B3376-70B0-4EAA-A926-964F62FFF9EE}"/>
              </a:ext>
            </a:extLst>
          </p:cNvPr>
          <p:cNvSpPr txBox="1"/>
          <p:nvPr/>
        </p:nvSpPr>
        <p:spPr>
          <a:xfrm>
            <a:off x="7055775" y="2419066"/>
            <a:ext cx="165942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60 mg/m-3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9AFD7C-DB56-4E53-BD86-90A2CC93C670}"/>
              </a:ext>
            </a:extLst>
          </p:cNvPr>
          <p:cNvSpPr txBox="1"/>
          <p:nvPr/>
        </p:nvSpPr>
        <p:spPr>
          <a:xfrm>
            <a:off x="3445184" y="3298816"/>
            <a:ext cx="16049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Landsat 8 </a:t>
            </a:r>
          </a:p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Sentinel 2B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761D35-6416-4529-95BC-776545DF1F9B}"/>
              </a:ext>
            </a:extLst>
          </p:cNvPr>
          <p:cNvSpPr txBox="1"/>
          <p:nvPr/>
        </p:nvSpPr>
        <p:spPr>
          <a:xfrm>
            <a:off x="6720527" y="3298150"/>
            <a:ext cx="184698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Condiciones </a:t>
            </a:r>
          </a:p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climáticas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E9E3AD0-25B1-4E19-B86D-E45065205547}"/>
              </a:ext>
            </a:extLst>
          </p:cNvPr>
          <p:cNvSpPr txBox="1"/>
          <p:nvPr/>
        </p:nvSpPr>
        <p:spPr>
          <a:xfrm>
            <a:off x="1250028" y="4596917"/>
            <a:ext cx="17732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Fitoplancton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3B451D-416B-4A93-A0BB-5C9CA2AB6CC7}"/>
              </a:ext>
            </a:extLst>
          </p:cNvPr>
          <p:cNvSpPr txBox="1"/>
          <p:nvPr/>
        </p:nvSpPr>
        <p:spPr>
          <a:xfrm>
            <a:off x="1145241" y="5660607"/>
            <a:ext cx="19773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Borde costero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735292B-A811-43DF-A563-59B3B7F2AEEE}"/>
              </a:ext>
            </a:extLst>
          </p:cNvPr>
          <p:cNvSpPr txBox="1"/>
          <p:nvPr/>
        </p:nvSpPr>
        <p:spPr>
          <a:xfrm>
            <a:off x="4699785" y="5660472"/>
            <a:ext cx="301262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Sistema de monitoreo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E8F624E-D221-4B37-8B12-D71130B2DBFF}"/>
              </a:ext>
            </a:extLst>
          </p:cNvPr>
          <p:cNvSpPr txBox="1"/>
          <p:nvPr/>
        </p:nvSpPr>
        <p:spPr>
          <a:xfrm>
            <a:off x="5045407" y="4566140"/>
            <a:ext cx="23551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Calidad del agua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2A3F764-9ACE-4983-83A5-ABE225696740}"/>
              </a:ext>
            </a:extLst>
          </p:cNvPr>
          <p:cNvSpPr txBox="1"/>
          <p:nvPr/>
        </p:nvSpPr>
        <p:spPr>
          <a:xfrm>
            <a:off x="532261" y="1583327"/>
            <a:ext cx="542925" cy="5238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592BC9A-2D50-4CC9-9A6E-4A40D04D9606}"/>
              </a:ext>
            </a:extLst>
          </p:cNvPr>
          <p:cNvSpPr txBox="1"/>
          <p:nvPr/>
        </p:nvSpPr>
        <p:spPr>
          <a:xfrm>
            <a:off x="530729" y="2411871"/>
            <a:ext cx="542925" cy="5238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A9019FC-7B83-4E67-8543-4FA9A839AB73}"/>
              </a:ext>
            </a:extLst>
          </p:cNvPr>
          <p:cNvSpPr txBox="1"/>
          <p:nvPr/>
        </p:nvSpPr>
        <p:spPr>
          <a:xfrm>
            <a:off x="530729" y="3456580"/>
            <a:ext cx="542925" cy="5238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3A6CEAF-6779-4E28-BE43-BB3EBF62AFC6}"/>
              </a:ext>
            </a:extLst>
          </p:cNvPr>
          <p:cNvGrpSpPr/>
          <p:nvPr/>
        </p:nvGrpSpPr>
        <p:grpSpPr>
          <a:xfrm>
            <a:off x="541104" y="4565813"/>
            <a:ext cx="542925" cy="523875"/>
            <a:chOff x="776508" y="5457218"/>
            <a:chExt cx="542925" cy="523875"/>
          </a:xfrm>
        </p:grpSpPr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B23B5089-EAA8-469E-979D-1AE855D33470}"/>
                </a:ext>
              </a:extLst>
            </p:cNvPr>
            <p:cNvSpPr txBox="1"/>
            <p:nvPr/>
          </p:nvSpPr>
          <p:spPr>
            <a:xfrm>
              <a:off x="776508" y="5457218"/>
              <a:ext cx="542925" cy="52387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s-CO" dirty="0">
                <a:solidFill>
                  <a:schemeClr val="bg1"/>
                </a:solidFill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1D10D1D1-147F-4B1E-9D13-8251BCA24C5B}"/>
                </a:ext>
              </a:extLst>
            </p:cNvPr>
            <p:cNvSpPr txBox="1"/>
            <p:nvPr/>
          </p:nvSpPr>
          <p:spPr>
            <a:xfrm>
              <a:off x="833571" y="5519100"/>
              <a:ext cx="4287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10</a:t>
              </a:r>
              <a:endParaRPr lang="es-CO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019E100-FDAD-4857-82D0-C5243C2D44E5}"/>
              </a:ext>
            </a:extLst>
          </p:cNvPr>
          <p:cNvSpPr txBox="1"/>
          <p:nvPr/>
        </p:nvSpPr>
        <p:spPr>
          <a:xfrm>
            <a:off x="1343969" y="3487684"/>
            <a:ext cx="82452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Dron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0B5C2A1-82CC-4EA8-8A39-0CC0B845E8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>
            <a:off x="3064948" y="1814160"/>
            <a:ext cx="17954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FDA79415-1185-4517-BB00-5E6C9ADC206A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80228" y="2642835"/>
            <a:ext cx="1073455" cy="7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964A7286-CE6E-4503-8CA6-2827542BD956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81207" y="2649899"/>
            <a:ext cx="8745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D6D2D33E-F4F2-4786-BA06-6B356CE3E3FB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2168490" y="3714315"/>
            <a:ext cx="1276694" cy="4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CB1265E3-DCC7-4E8E-B1B5-BB25FAA457EB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5050111" y="3713649"/>
            <a:ext cx="1670416" cy="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05DA29D1-78FE-488B-B6DF-249D7F1555B9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2133909" y="5058582"/>
            <a:ext cx="2740" cy="60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4135923B-C8D7-475C-BA82-D4EACFB052A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122577" y="5891305"/>
            <a:ext cx="1577208" cy="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300C586-647B-4F36-AD03-209C1F3ED79A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flipV="1">
            <a:off x="6206095" y="5027805"/>
            <a:ext cx="16878" cy="632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uadroTexto 73">
            <a:extLst>
              <a:ext uri="{FF2B5EF4-FFF2-40B4-BE49-F238E27FC236}">
                <a16:creationId xmlns:a16="http://schemas.microsoft.com/office/drawing/2014/main" id="{2AB2DFA5-06AB-4324-864C-35639F0D2B00}"/>
              </a:ext>
            </a:extLst>
          </p:cNvPr>
          <p:cNvSpPr txBox="1"/>
          <p:nvPr/>
        </p:nvSpPr>
        <p:spPr>
          <a:xfrm>
            <a:off x="3398266" y="1635780"/>
            <a:ext cx="1109254" cy="311825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Constante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29E4780F-E159-4510-BC3C-844A6672168F}"/>
              </a:ext>
            </a:extLst>
          </p:cNvPr>
          <p:cNvSpPr txBox="1"/>
          <p:nvPr/>
        </p:nvSpPr>
        <p:spPr>
          <a:xfrm>
            <a:off x="2738205" y="2480204"/>
            <a:ext cx="762973" cy="311825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Produce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26A721F4-80CE-414E-8806-0838A713E2A7}"/>
              </a:ext>
            </a:extLst>
          </p:cNvPr>
          <p:cNvSpPr txBox="1"/>
          <p:nvPr/>
        </p:nvSpPr>
        <p:spPr>
          <a:xfrm>
            <a:off x="6277080" y="2498959"/>
            <a:ext cx="682822" cy="311825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Hasta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7A4728DB-3257-4DF3-93B9-A014849286F8}"/>
              </a:ext>
            </a:extLst>
          </p:cNvPr>
          <p:cNvSpPr txBox="1"/>
          <p:nvPr/>
        </p:nvSpPr>
        <p:spPr>
          <a:xfrm>
            <a:off x="2289012" y="3558401"/>
            <a:ext cx="863800" cy="311825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Ventajas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695CBFE1-095B-446D-893D-2531C7688537}"/>
              </a:ext>
            </a:extLst>
          </p:cNvPr>
          <p:cNvSpPr txBox="1"/>
          <p:nvPr/>
        </p:nvSpPr>
        <p:spPr>
          <a:xfrm>
            <a:off x="5190932" y="3558400"/>
            <a:ext cx="1251564" cy="311825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Inconveniente</a:t>
            </a: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845E20A-EDAA-4F90-84DE-512C6307BF5B}"/>
              </a:ext>
            </a:extLst>
          </p:cNvPr>
          <p:cNvSpPr txBox="1"/>
          <p:nvPr/>
        </p:nvSpPr>
        <p:spPr>
          <a:xfrm>
            <a:off x="5798652" y="5229266"/>
            <a:ext cx="831764" cy="311825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Precisión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B9FC2A30-73AE-4D4E-AC7F-9FC1EBB519E9}"/>
              </a:ext>
            </a:extLst>
          </p:cNvPr>
          <p:cNvSpPr txBox="1"/>
          <p:nvPr/>
        </p:nvSpPr>
        <p:spPr>
          <a:xfrm>
            <a:off x="3445184" y="5735391"/>
            <a:ext cx="874520" cy="311825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Establecer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E620DE48-C7EB-4C6D-8ED6-99D492A73546}"/>
              </a:ext>
            </a:extLst>
          </p:cNvPr>
          <p:cNvSpPr txBox="1"/>
          <p:nvPr/>
        </p:nvSpPr>
        <p:spPr>
          <a:xfrm>
            <a:off x="1746876" y="5133502"/>
            <a:ext cx="874520" cy="311825"/>
          </a:xfrm>
          <a:prstGeom prst="roundRect">
            <a:avLst>
              <a:gd name="adj" fmla="val 199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Óptimo</a:t>
            </a:r>
          </a:p>
        </p:txBody>
      </p:sp>
      <p:sp>
        <p:nvSpPr>
          <p:cNvPr id="151" name="Rectángulo: esquinas redondeadas 150">
            <a:extLst>
              <a:ext uri="{FF2B5EF4-FFF2-40B4-BE49-F238E27FC236}">
                <a16:creationId xmlns:a16="http://schemas.microsoft.com/office/drawing/2014/main" id="{DA981591-FE5F-4E54-BCE7-A5DB016F6AB6}"/>
              </a:ext>
            </a:extLst>
          </p:cNvPr>
          <p:cNvSpPr/>
          <p:nvPr/>
        </p:nvSpPr>
        <p:spPr>
          <a:xfrm>
            <a:off x="356935" y="1368539"/>
            <a:ext cx="11570337" cy="81786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4" name="Rectángulo: esquinas redondeadas 153">
            <a:extLst>
              <a:ext uri="{FF2B5EF4-FFF2-40B4-BE49-F238E27FC236}">
                <a16:creationId xmlns:a16="http://schemas.microsoft.com/office/drawing/2014/main" id="{4D38DCAD-D805-4B03-AC49-EB85A84317ED}"/>
              </a:ext>
            </a:extLst>
          </p:cNvPr>
          <p:cNvSpPr/>
          <p:nvPr/>
        </p:nvSpPr>
        <p:spPr>
          <a:xfrm>
            <a:off x="356935" y="2282750"/>
            <a:ext cx="11570337" cy="81786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8" name="Rectángulo: esquinas redondeadas 157">
            <a:extLst>
              <a:ext uri="{FF2B5EF4-FFF2-40B4-BE49-F238E27FC236}">
                <a16:creationId xmlns:a16="http://schemas.microsoft.com/office/drawing/2014/main" id="{650E83D9-B2D9-4F53-A0D7-34E63BD955C6}"/>
              </a:ext>
            </a:extLst>
          </p:cNvPr>
          <p:cNvSpPr/>
          <p:nvPr/>
        </p:nvSpPr>
        <p:spPr>
          <a:xfrm>
            <a:off x="356934" y="3214936"/>
            <a:ext cx="11570337" cy="98850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0" name="Rectángulo: esquinas redondeadas 159">
            <a:extLst>
              <a:ext uri="{FF2B5EF4-FFF2-40B4-BE49-F238E27FC236}">
                <a16:creationId xmlns:a16="http://schemas.microsoft.com/office/drawing/2014/main" id="{E4B31030-4C50-47EB-A3E3-82C6570928A1}"/>
              </a:ext>
            </a:extLst>
          </p:cNvPr>
          <p:cNvSpPr/>
          <p:nvPr/>
        </p:nvSpPr>
        <p:spPr>
          <a:xfrm>
            <a:off x="356933" y="4359394"/>
            <a:ext cx="11592674" cy="181644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E8F63E3C-484B-49F0-B0EC-70AD205E8AFC}"/>
              </a:ext>
            </a:extLst>
          </p:cNvPr>
          <p:cNvSpPr txBox="1"/>
          <p:nvPr/>
        </p:nvSpPr>
        <p:spPr>
          <a:xfrm>
            <a:off x="9048522" y="1549275"/>
            <a:ext cx="1271502" cy="46166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L8 y S2B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A06FB032-9267-42E8-B5B3-4D71154CDCEF}"/>
              </a:ext>
            </a:extLst>
          </p:cNvPr>
          <p:cNvSpPr txBox="1"/>
          <p:nvPr/>
        </p:nvSpPr>
        <p:spPr>
          <a:xfrm>
            <a:off x="9066719" y="2425627"/>
            <a:ext cx="1271502" cy="46166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L8 y S2B</a:t>
            </a:r>
          </a:p>
        </p:txBody>
      </p: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8792519C-8C48-4B71-94B2-CF4CCE576CD4}"/>
              </a:ext>
            </a:extLst>
          </p:cNvPr>
          <p:cNvSpPr txBox="1"/>
          <p:nvPr/>
        </p:nvSpPr>
        <p:spPr>
          <a:xfrm>
            <a:off x="9286133" y="3408560"/>
            <a:ext cx="727443" cy="46166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UAV</a:t>
            </a: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BDF633DE-087A-45CF-802A-6EF047728817}"/>
              </a:ext>
            </a:extLst>
          </p:cNvPr>
          <p:cNvSpPr txBox="1"/>
          <p:nvPr/>
        </p:nvSpPr>
        <p:spPr>
          <a:xfrm>
            <a:off x="8992736" y="4938315"/>
            <a:ext cx="1467068" cy="46166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Beneficios</a:t>
            </a:r>
          </a:p>
        </p:txBody>
      </p: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FF4AF9F0-7089-41D3-BC0B-E83AEDAA20C3}"/>
              </a:ext>
            </a:extLst>
          </p:cNvPr>
          <p:cNvSpPr txBox="1"/>
          <p:nvPr/>
        </p:nvSpPr>
        <p:spPr>
          <a:xfrm>
            <a:off x="356934" y="834574"/>
            <a:ext cx="8358268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Conclusión</a:t>
            </a:r>
          </a:p>
        </p:txBody>
      </p:sp>
      <p:sp>
        <p:nvSpPr>
          <p:cNvPr id="191" name="CuadroTexto 190">
            <a:extLst>
              <a:ext uri="{FF2B5EF4-FFF2-40B4-BE49-F238E27FC236}">
                <a16:creationId xmlns:a16="http://schemas.microsoft.com/office/drawing/2014/main" id="{E7CD042A-2E5B-4094-A64E-26BF7EF28D08}"/>
              </a:ext>
            </a:extLst>
          </p:cNvPr>
          <p:cNvSpPr txBox="1"/>
          <p:nvPr/>
        </p:nvSpPr>
        <p:spPr>
          <a:xfrm>
            <a:off x="8896282" y="834573"/>
            <a:ext cx="1612377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Tema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41B76B82-BE03-48C3-B370-B3649B851632}"/>
              </a:ext>
            </a:extLst>
          </p:cNvPr>
          <p:cNvSpPr txBox="1"/>
          <p:nvPr/>
        </p:nvSpPr>
        <p:spPr>
          <a:xfrm>
            <a:off x="10618140" y="829484"/>
            <a:ext cx="1309132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Objetivo</a:t>
            </a:r>
          </a:p>
        </p:txBody>
      </p:sp>
      <p:sp>
        <p:nvSpPr>
          <p:cNvPr id="215" name="CuadroTexto 214">
            <a:extLst>
              <a:ext uri="{FF2B5EF4-FFF2-40B4-BE49-F238E27FC236}">
                <a16:creationId xmlns:a16="http://schemas.microsoft.com/office/drawing/2014/main" id="{21140C11-EEDB-4E1C-A13D-72FD33D02F74}"/>
              </a:ext>
            </a:extLst>
          </p:cNvPr>
          <p:cNvSpPr txBox="1"/>
          <p:nvPr/>
        </p:nvSpPr>
        <p:spPr>
          <a:xfrm>
            <a:off x="10946562" y="1527304"/>
            <a:ext cx="715143" cy="40862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</a:p>
        </p:txBody>
      </p:sp>
      <p:sp>
        <p:nvSpPr>
          <p:cNvPr id="217" name="CuadroTexto 216">
            <a:extLst>
              <a:ext uri="{FF2B5EF4-FFF2-40B4-BE49-F238E27FC236}">
                <a16:creationId xmlns:a16="http://schemas.microsoft.com/office/drawing/2014/main" id="{4C4A760B-C6F6-4453-B0FB-8BFFE181E97F}"/>
              </a:ext>
            </a:extLst>
          </p:cNvPr>
          <p:cNvSpPr txBox="1"/>
          <p:nvPr/>
        </p:nvSpPr>
        <p:spPr>
          <a:xfrm>
            <a:off x="10946561" y="2425627"/>
            <a:ext cx="715143" cy="40862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</a:t>
            </a:r>
          </a:p>
        </p:txBody>
      </p:sp>
      <p:sp>
        <p:nvSpPr>
          <p:cNvPr id="219" name="CuadroTexto 218">
            <a:extLst>
              <a:ext uri="{FF2B5EF4-FFF2-40B4-BE49-F238E27FC236}">
                <a16:creationId xmlns:a16="http://schemas.microsoft.com/office/drawing/2014/main" id="{315A7AA1-91AC-4B52-81D3-1F01437EDEBD}"/>
              </a:ext>
            </a:extLst>
          </p:cNvPr>
          <p:cNvSpPr txBox="1"/>
          <p:nvPr/>
        </p:nvSpPr>
        <p:spPr>
          <a:xfrm>
            <a:off x="10978948" y="3435080"/>
            <a:ext cx="715143" cy="40862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</a:p>
        </p:txBody>
      </p:sp>
      <p:sp>
        <p:nvSpPr>
          <p:cNvPr id="221" name="CuadroTexto 220">
            <a:extLst>
              <a:ext uri="{FF2B5EF4-FFF2-40B4-BE49-F238E27FC236}">
                <a16:creationId xmlns:a16="http://schemas.microsoft.com/office/drawing/2014/main" id="{3ED49649-E1FD-41F6-9218-B5591D99A4BD}"/>
              </a:ext>
            </a:extLst>
          </p:cNvPr>
          <p:cNvSpPr txBox="1"/>
          <p:nvPr/>
        </p:nvSpPr>
        <p:spPr>
          <a:xfrm>
            <a:off x="10937469" y="4976555"/>
            <a:ext cx="715143" cy="40862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0D5E7A-FF5B-46F2-A07B-3B680B398AD0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771944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ángulo: esquinas redondeadas 127">
            <a:extLst>
              <a:ext uri="{FF2B5EF4-FFF2-40B4-BE49-F238E27FC236}">
                <a16:creationId xmlns:a16="http://schemas.microsoft.com/office/drawing/2014/main" id="{1562E5FA-36B9-4C38-888A-AF6EC75408DB}"/>
              </a:ext>
            </a:extLst>
          </p:cNvPr>
          <p:cNvSpPr/>
          <p:nvPr/>
        </p:nvSpPr>
        <p:spPr>
          <a:xfrm>
            <a:off x="1215272" y="1108631"/>
            <a:ext cx="5291516" cy="3168601"/>
          </a:xfrm>
          <a:prstGeom prst="roundRect">
            <a:avLst>
              <a:gd name="adj" fmla="val 6361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6" name="Rectángulo: esquinas redondeadas 125">
            <a:extLst>
              <a:ext uri="{FF2B5EF4-FFF2-40B4-BE49-F238E27FC236}">
                <a16:creationId xmlns:a16="http://schemas.microsoft.com/office/drawing/2014/main" id="{D0D9C9DC-7424-4F0B-9BEF-D53F0521E08F}"/>
              </a:ext>
            </a:extLst>
          </p:cNvPr>
          <p:cNvSpPr/>
          <p:nvPr/>
        </p:nvSpPr>
        <p:spPr>
          <a:xfrm>
            <a:off x="1863020" y="4646562"/>
            <a:ext cx="2977154" cy="1669807"/>
          </a:xfrm>
          <a:prstGeom prst="roundRect">
            <a:avLst>
              <a:gd name="adj" fmla="val 636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9FE404BF-00C2-46D9-9E19-AF32661271C8}"/>
              </a:ext>
            </a:extLst>
          </p:cNvPr>
          <p:cNvSpPr/>
          <p:nvPr/>
        </p:nvSpPr>
        <p:spPr>
          <a:xfrm>
            <a:off x="6972749" y="4798128"/>
            <a:ext cx="4544995" cy="1669807"/>
          </a:xfrm>
          <a:prstGeom prst="roundRect">
            <a:avLst>
              <a:gd name="adj" fmla="val 636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057B2012-D7C0-431B-8FA9-9FEC4EBFFBCB}"/>
              </a:ext>
            </a:extLst>
          </p:cNvPr>
          <p:cNvSpPr/>
          <p:nvPr/>
        </p:nvSpPr>
        <p:spPr>
          <a:xfrm>
            <a:off x="7127609" y="1022479"/>
            <a:ext cx="4390136" cy="3584803"/>
          </a:xfrm>
          <a:prstGeom prst="roundRect">
            <a:avLst>
              <a:gd name="adj" fmla="val 63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1BF57D-0638-468A-91C2-5576509C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RECOMENDACIONES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4E981F-0880-47BC-BC33-965E949F7F3D}"/>
              </a:ext>
            </a:extLst>
          </p:cNvPr>
          <p:cNvSpPr txBox="1"/>
          <p:nvPr/>
        </p:nvSpPr>
        <p:spPr>
          <a:xfrm>
            <a:off x="4136040" y="1767272"/>
            <a:ext cx="2211203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Horas del mediodía.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E53155-A75C-41F5-9CB2-48078779BFEF}"/>
              </a:ext>
            </a:extLst>
          </p:cNvPr>
          <p:cNvSpPr txBox="1"/>
          <p:nvPr/>
        </p:nvSpPr>
        <p:spPr>
          <a:xfrm>
            <a:off x="1684569" y="2533669"/>
            <a:ext cx="1648193" cy="408623"/>
          </a:xfrm>
          <a:prstGeom prst="round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Tomas de dron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1298A6-5A31-4155-9F29-E825047795ED}"/>
              </a:ext>
            </a:extLst>
          </p:cNvPr>
          <p:cNvSpPr txBox="1"/>
          <p:nvPr/>
        </p:nvSpPr>
        <p:spPr>
          <a:xfrm>
            <a:off x="4136040" y="2518661"/>
            <a:ext cx="1125561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Volar alto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F900F0-D1AD-4D8A-AE6A-1E88B014F984}"/>
              </a:ext>
            </a:extLst>
          </p:cNvPr>
          <p:cNvSpPr txBox="1"/>
          <p:nvPr/>
        </p:nvSpPr>
        <p:spPr>
          <a:xfrm>
            <a:off x="5312574" y="5361432"/>
            <a:ext cx="1029313" cy="408623"/>
          </a:xfrm>
          <a:prstGeom prst="round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Mosaico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505D71-BA12-4A4D-AE99-A5C90EE647A5}"/>
              </a:ext>
            </a:extLst>
          </p:cNvPr>
          <p:cNvSpPr txBox="1"/>
          <p:nvPr/>
        </p:nvSpPr>
        <p:spPr>
          <a:xfrm>
            <a:off x="7913332" y="4935831"/>
            <a:ext cx="3449554" cy="4086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Interpolación vecino más cercano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EA33C80-CBA3-4D58-8387-38A3C5460BAF}"/>
              </a:ext>
            </a:extLst>
          </p:cNvPr>
          <p:cNvSpPr txBox="1"/>
          <p:nvPr/>
        </p:nvSpPr>
        <p:spPr>
          <a:xfrm>
            <a:off x="4170842" y="3378025"/>
            <a:ext cx="1688258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Traslape &gt;60%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A635C19-63F4-4A19-9561-B2BDE83FB8CB}"/>
              </a:ext>
            </a:extLst>
          </p:cNvPr>
          <p:cNvSpPr txBox="1"/>
          <p:nvPr/>
        </p:nvSpPr>
        <p:spPr>
          <a:xfrm>
            <a:off x="7913332" y="5894293"/>
            <a:ext cx="2102699" cy="4086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SIFT + KNN MATCH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10D494-7CE4-4168-92D2-7D03F4542D8A}"/>
              </a:ext>
            </a:extLst>
          </p:cNvPr>
          <p:cNvSpPr txBox="1"/>
          <p:nvPr/>
        </p:nvSpPr>
        <p:spPr>
          <a:xfrm>
            <a:off x="2003289" y="5608582"/>
            <a:ext cx="1748813" cy="6469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GPS bote </a:t>
            </a:r>
          </a:p>
          <a:p>
            <a:r>
              <a:rPr lang="es-CO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(esperar estabilidad)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F30A775-AC1A-4F11-8A1D-84EA8DD3C4B4}"/>
              </a:ext>
            </a:extLst>
          </p:cNvPr>
          <p:cNvSpPr txBox="1"/>
          <p:nvPr/>
        </p:nvSpPr>
        <p:spPr>
          <a:xfrm>
            <a:off x="7432175" y="3195318"/>
            <a:ext cx="1087358" cy="408623"/>
          </a:xfrm>
          <a:prstGeom prst="round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Muestras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C9D4DA0-2364-4B72-A700-0F24251FDD93}"/>
              </a:ext>
            </a:extLst>
          </p:cNvPr>
          <p:cNvSpPr txBox="1"/>
          <p:nvPr/>
        </p:nvSpPr>
        <p:spPr>
          <a:xfrm>
            <a:off x="7983309" y="4032734"/>
            <a:ext cx="3327972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Filtrar agua (500ml aguas claras)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1709D23-716E-44BA-9822-D8FC18FDA6F6}"/>
              </a:ext>
            </a:extLst>
          </p:cNvPr>
          <p:cNvSpPr txBox="1"/>
          <p:nvPr/>
        </p:nvSpPr>
        <p:spPr>
          <a:xfrm>
            <a:off x="2254740" y="4866449"/>
            <a:ext cx="783458" cy="40862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Boyas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2704D76-2E55-4B55-93BE-7609954B64DB}"/>
              </a:ext>
            </a:extLst>
          </p:cNvPr>
          <p:cNvSpPr txBox="1"/>
          <p:nvPr/>
        </p:nvSpPr>
        <p:spPr>
          <a:xfrm>
            <a:off x="8628846" y="2555273"/>
            <a:ext cx="2021988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Espetroradiómetro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35E3398-830C-482E-B31F-86EB286950AD}"/>
              </a:ext>
            </a:extLst>
          </p:cNvPr>
          <p:cNvSpPr txBox="1"/>
          <p:nvPr/>
        </p:nvSpPr>
        <p:spPr>
          <a:xfrm>
            <a:off x="1353842" y="1205186"/>
            <a:ext cx="2309647" cy="7150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Sensor Multiespectral</a:t>
            </a:r>
          </a:p>
          <a:p>
            <a:pPr algn="ctr"/>
            <a:r>
              <a:rPr lang="es-CO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Hiperespectral</a:t>
            </a:r>
            <a:endParaRPr lang="es-CO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CBDBCC44-DD5C-4A95-9CDA-6F4254EB76FD}"/>
              </a:ext>
            </a:extLst>
          </p:cNvPr>
          <p:cNvCxnSpPr>
            <a:stCxn id="20" idx="3"/>
            <a:endCxn id="54" idx="2"/>
          </p:cNvCxnSpPr>
          <p:nvPr/>
        </p:nvCxnSpPr>
        <p:spPr>
          <a:xfrm flipV="1">
            <a:off x="8519533" y="2963896"/>
            <a:ext cx="1120307" cy="435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: angular 67">
            <a:extLst>
              <a:ext uri="{FF2B5EF4-FFF2-40B4-BE49-F238E27FC236}">
                <a16:creationId xmlns:a16="http://schemas.microsoft.com/office/drawing/2014/main" id="{852381D8-1CD2-48E6-851D-08AAE38D8AE7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>
            <a:off x="8519533" y="3399630"/>
            <a:ext cx="1127762" cy="633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: angular 69">
            <a:extLst>
              <a:ext uri="{FF2B5EF4-FFF2-40B4-BE49-F238E27FC236}">
                <a16:creationId xmlns:a16="http://schemas.microsoft.com/office/drawing/2014/main" id="{641E2238-82DC-40D3-B762-B6C8082EF8F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341887" y="5140143"/>
            <a:ext cx="1571445" cy="4256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8B2159D2-0510-494E-A154-D8C80781C64B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341887" y="5565744"/>
            <a:ext cx="1571445" cy="532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: angular 73">
            <a:extLst>
              <a:ext uri="{FF2B5EF4-FFF2-40B4-BE49-F238E27FC236}">
                <a16:creationId xmlns:a16="http://schemas.microsoft.com/office/drawing/2014/main" id="{2FA0BA9F-43ED-43A3-95E5-AAF61A8377C5}"/>
              </a:ext>
            </a:extLst>
          </p:cNvPr>
          <p:cNvCxnSpPr>
            <a:cxnSpLocks/>
            <a:stCxn id="10" idx="1"/>
            <a:endCxn id="18" idx="3"/>
          </p:cNvCxnSpPr>
          <p:nvPr/>
        </p:nvCxnSpPr>
        <p:spPr>
          <a:xfrm rot="10800000" flipV="1">
            <a:off x="3752102" y="5565743"/>
            <a:ext cx="1560472" cy="366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: angular 76">
            <a:extLst>
              <a:ext uri="{FF2B5EF4-FFF2-40B4-BE49-F238E27FC236}">
                <a16:creationId xmlns:a16="http://schemas.microsoft.com/office/drawing/2014/main" id="{F3A69F3B-DC72-4987-800B-DE4EC8D9E9B5}"/>
              </a:ext>
            </a:extLst>
          </p:cNvPr>
          <p:cNvCxnSpPr>
            <a:stCxn id="10" idx="1"/>
            <a:endCxn id="24" idx="3"/>
          </p:cNvCxnSpPr>
          <p:nvPr/>
        </p:nvCxnSpPr>
        <p:spPr>
          <a:xfrm rot="10800000">
            <a:off x="3038198" y="5070762"/>
            <a:ext cx="2274376" cy="4949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: angular 78">
            <a:extLst>
              <a:ext uri="{FF2B5EF4-FFF2-40B4-BE49-F238E27FC236}">
                <a16:creationId xmlns:a16="http://schemas.microsoft.com/office/drawing/2014/main" id="{89C7D8D8-AEEF-4B60-A9DD-6A5332CA2435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2958378" y="2492579"/>
            <a:ext cx="2419140" cy="331856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712BFBB5-C49C-4737-987B-05F3EDDB57CC}"/>
              </a:ext>
            </a:extLst>
          </p:cNvPr>
          <p:cNvCxnSpPr>
            <a:stCxn id="6" idx="0"/>
            <a:endCxn id="58" idx="2"/>
          </p:cNvCxnSpPr>
          <p:nvPr/>
        </p:nvCxnSpPr>
        <p:spPr>
          <a:xfrm flipV="1">
            <a:off x="2508666" y="1920275"/>
            <a:ext cx="0" cy="61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ADC82FDB-CD74-4FC4-AB54-A98D1DC44335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3332762" y="1971584"/>
            <a:ext cx="803278" cy="766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angular 85">
            <a:extLst>
              <a:ext uri="{FF2B5EF4-FFF2-40B4-BE49-F238E27FC236}">
                <a16:creationId xmlns:a16="http://schemas.microsoft.com/office/drawing/2014/main" id="{910D8698-8861-4783-BD49-A23FC5D40584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3332762" y="2722973"/>
            <a:ext cx="803278" cy="150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: angular 87">
            <a:extLst>
              <a:ext uri="{FF2B5EF4-FFF2-40B4-BE49-F238E27FC236}">
                <a16:creationId xmlns:a16="http://schemas.microsoft.com/office/drawing/2014/main" id="{03452028-18ED-4CCC-85C8-758D810410C8}"/>
              </a:ext>
            </a:extLst>
          </p:cNvPr>
          <p:cNvCxnSpPr>
            <a:stCxn id="6" idx="3"/>
            <a:endCxn id="14" idx="1"/>
          </p:cNvCxnSpPr>
          <p:nvPr/>
        </p:nvCxnSpPr>
        <p:spPr>
          <a:xfrm>
            <a:off x="3332762" y="2737981"/>
            <a:ext cx="838080" cy="844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4879D74-BA48-4255-B267-AF855DB39057}"/>
              </a:ext>
            </a:extLst>
          </p:cNvPr>
          <p:cNvSpPr txBox="1"/>
          <p:nvPr/>
        </p:nvSpPr>
        <p:spPr>
          <a:xfrm>
            <a:off x="7214765" y="1447864"/>
            <a:ext cx="1522178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Temporalidad</a:t>
            </a:r>
          </a:p>
        </p:txBody>
      </p: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CFBD2A7D-6E5F-4AD3-A212-E79ECDE98DFD}"/>
              </a:ext>
            </a:extLst>
          </p:cNvPr>
          <p:cNvCxnSpPr>
            <a:stCxn id="20" idx="0"/>
            <a:endCxn id="94" idx="2"/>
          </p:cNvCxnSpPr>
          <p:nvPr/>
        </p:nvCxnSpPr>
        <p:spPr>
          <a:xfrm flipV="1">
            <a:off x="7975854" y="1856487"/>
            <a:ext cx="0" cy="133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uadroTexto 98">
            <a:extLst>
              <a:ext uri="{FF2B5EF4-FFF2-40B4-BE49-F238E27FC236}">
                <a16:creationId xmlns:a16="http://schemas.microsoft.com/office/drawing/2014/main" id="{D1FBBBD2-69E2-4A3E-AB6A-DBFA3FDEB54B}"/>
              </a:ext>
            </a:extLst>
          </p:cNvPr>
          <p:cNvSpPr txBox="1"/>
          <p:nvPr/>
        </p:nvSpPr>
        <p:spPr>
          <a:xfrm>
            <a:off x="9427466" y="1620865"/>
            <a:ext cx="1394023" cy="7150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Fertilizantes</a:t>
            </a:r>
          </a:p>
          <a:p>
            <a:pPr algn="ctr"/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Plaguicidas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777FE21-9B03-466E-B314-17B40F480264}"/>
              </a:ext>
            </a:extLst>
          </p:cNvPr>
          <p:cNvSpPr txBox="1"/>
          <p:nvPr/>
        </p:nvSpPr>
        <p:spPr>
          <a:xfrm>
            <a:off x="9423179" y="1036261"/>
            <a:ext cx="871137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Elodea</a:t>
            </a:r>
          </a:p>
        </p:txBody>
      </p:sp>
      <p:cxnSp>
        <p:nvCxnSpPr>
          <p:cNvPr id="107" name="Conector: angular 106">
            <a:extLst>
              <a:ext uri="{FF2B5EF4-FFF2-40B4-BE49-F238E27FC236}">
                <a16:creationId xmlns:a16="http://schemas.microsoft.com/office/drawing/2014/main" id="{2D600A71-F38D-45CB-AA12-A2122C0F60C0}"/>
              </a:ext>
            </a:extLst>
          </p:cNvPr>
          <p:cNvCxnSpPr>
            <a:stCxn id="94" idx="3"/>
            <a:endCxn id="99" idx="1"/>
          </p:cNvCxnSpPr>
          <p:nvPr/>
        </p:nvCxnSpPr>
        <p:spPr>
          <a:xfrm>
            <a:off x="8736943" y="1652176"/>
            <a:ext cx="690523" cy="3262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: angular 108">
            <a:extLst>
              <a:ext uri="{FF2B5EF4-FFF2-40B4-BE49-F238E27FC236}">
                <a16:creationId xmlns:a16="http://schemas.microsoft.com/office/drawing/2014/main" id="{A90E9680-BE88-4BCD-9F5A-ACC4A30EA9FA}"/>
              </a:ext>
            </a:extLst>
          </p:cNvPr>
          <p:cNvCxnSpPr>
            <a:stCxn id="94" idx="3"/>
            <a:endCxn id="104" idx="1"/>
          </p:cNvCxnSpPr>
          <p:nvPr/>
        </p:nvCxnSpPr>
        <p:spPr>
          <a:xfrm flipV="1">
            <a:off x="8736943" y="1240573"/>
            <a:ext cx="686236" cy="4116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8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DCF76B04-348D-4B93-A5D9-717974984169}"/>
              </a:ext>
            </a:extLst>
          </p:cNvPr>
          <p:cNvSpPr/>
          <p:nvPr/>
        </p:nvSpPr>
        <p:spPr>
          <a:xfrm>
            <a:off x="6825989" y="1576301"/>
            <a:ext cx="1817271" cy="854287"/>
          </a:xfrm>
          <a:prstGeom prst="roundRect">
            <a:avLst/>
          </a:prstGeom>
          <a:solidFill>
            <a:srgbClr val="00B0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1D7129DC-71DC-4CAB-959A-90299BA546B4}"/>
              </a:ext>
            </a:extLst>
          </p:cNvPr>
          <p:cNvSpPr/>
          <p:nvPr/>
        </p:nvSpPr>
        <p:spPr>
          <a:xfrm>
            <a:off x="288155" y="1288375"/>
            <a:ext cx="5571719" cy="1574064"/>
          </a:xfrm>
          <a:prstGeom prst="rect">
            <a:avLst/>
          </a:prstGeom>
          <a:solidFill>
            <a:schemeClr val="accent1">
              <a:lumMod val="40000"/>
              <a:lumOff val="60000"/>
              <a:alpha val="14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06DC8F7F-5205-4ABF-A1BC-48A70E04971E}"/>
              </a:ext>
            </a:extLst>
          </p:cNvPr>
          <p:cNvSpPr/>
          <p:nvPr/>
        </p:nvSpPr>
        <p:spPr>
          <a:xfrm>
            <a:off x="9709558" y="4216564"/>
            <a:ext cx="1531836" cy="2444985"/>
          </a:xfrm>
          <a:prstGeom prst="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2" name="Rectángulo 151">
            <a:extLst>
              <a:ext uri="{FF2B5EF4-FFF2-40B4-BE49-F238E27FC236}">
                <a16:creationId xmlns:a16="http://schemas.microsoft.com/office/drawing/2014/main" id="{262686BB-13E7-4FCD-B4A4-038E3FF30960}"/>
              </a:ext>
            </a:extLst>
          </p:cNvPr>
          <p:cNvSpPr/>
          <p:nvPr/>
        </p:nvSpPr>
        <p:spPr>
          <a:xfrm>
            <a:off x="6932666" y="3156985"/>
            <a:ext cx="4862405" cy="874913"/>
          </a:xfrm>
          <a:prstGeom prst="rect">
            <a:avLst/>
          </a:prstGeom>
          <a:solidFill>
            <a:schemeClr val="accent6">
              <a:lumMod val="60000"/>
              <a:lumOff val="40000"/>
              <a:alpha val="14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AFF88689-0BCE-4E2A-B1E0-F3AB40FD89AB}"/>
              </a:ext>
            </a:extLst>
          </p:cNvPr>
          <p:cNvSpPr/>
          <p:nvPr/>
        </p:nvSpPr>
        <p:spPr>
          <a:xfrm>
            <a:off x="5077018" y="4319566"/>
            <a:ext cx="3506399" cy="2368310"/>
          </a:xfrm>
          <a:prstGeom prst="rect">
            <a:avLst/>
          </a:prstGeom>
          <a:solidFill>
            <a:schemeClr val="accent2">
              <a:lumMod val="40000"/>
              <a:lumOff val="60000"/>
              <a:alpha val="14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27E8A462-86B3-47FE-9541-F8C7C7AB8645}"/>
              </a:ext>
            </a:extLst>
          </p:cNvPr>
          <p:cNvSpPr/>
          <p:nvPr/>
        </p:nvSpPr>
        <p:spPr>
          <a:xfrm>
            <a:off x="302546" y="3127680"/>
            <a:ext cx="3997325" cy="3614574"/>
          </a:xfrm>
          <a:prstGeom prst="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D1BDAA-86AC-42FD-863A-F106A217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JUSTIFICACIÓN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B47D56F-B88E-4CFF-B48A-5EE367564311}"/>
              </a:ext>
            </a:extLst>
          </p:cNvPr>
          <p:cNvSpPr txBox="1"/>
          <p:nvPr/>
        </p:nvSpPr>
        <p:spPr>
          <a:xfrm>
            <a:off x="5077018" y="4335203"/>
            <a:ext cx="1585242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Alternativa de estudio</a:t>
            </a:r>
          </a:p>
        </p:txBody>
      </p: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6F2AEBD8-9310-4FFD-8D2A-D739C50460A0}"/>
              </a:ext>
            </a:extLst>
          </p:cNvPr>
          <p:cNvGrpSpPr/>
          <p:nvPr/>
        </p:nvGrpSpPr>
        <p:grpSpPr>
          <a:xfrm>
            <a:off x="3071542" y="1464084"/>
            <a:ext cx="2676484" cy="1266181"/>
            <a:chOff x="3254360" y="1492341"/>
            <a:chExt cx="2676484" cy="1266181"/>
          </a:xfrm>
        </p:grpSpPr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9FE631DA-7BB1-4ED3-B978-0D1C9D6584BC}"/>
                </a:ext>
              </a:extLst>
            </p:cNvPr>
            <p:cNvSpPr/>
            <p:nvPr/>
          </p:nvSpPr>
          <p:spPr>
            <a:xfrm>
              <a:off x="3254360" y="1492341"/>
              <a:ext cx="2676484" cy="1266181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048D7BD-6293-48BF-80B6-336558B64F7F}"/>
                </a:ext>
              </a:extLst>
            </p:cNvPr>
            <p:cNvSpPr txBox="1"/>
            <p:nvPr/>
          </p:nvSpPr>
          <p:spPr>
            <a:xfrm>
              <a:off x="4723461" y="1643392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Vigilancia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01856CA-6472-48F3-AB3E-2061BFA9D0F8}"/>
                </a:ext>
              </a:extLst>
            </p:cNvPr>
            <p:cNvSpPr txBox="1"/>
            <p:nvPr/>
          </p:nvSpPr>
          <p:spPr>
            <a:xfrm>
              <a:off x="4723461" y="2175712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Evaluación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3900849-8819-41E3-BBB2-6E4BFD3A4332}"/>
                </a:ext>
              </a:extLst>
            </p:cNvPr>
            <p:cNvSpPr txBox="1"/>
            <p:nvPr/>
          </p:nvSpPr>
          <p:spPr>
            <a:xfrm>
              <a:off x="3365811" y="1800615"/>
              <a:ext cx="11240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Medio </a:t>
              </a:r>
            </a:p>
            <a:p>
              <a:pPr algn="ctr"/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Ambiente</a:t>
              </a:r>
            </a:p>
          </p:txBody>
        </p:sp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04008DC8-A06B-4CA2-83FC-479F6560DEE5}"/>
              </a:ext>
            </a:extLst>
          </p:cNvPr>
          <p:cNvGrpSpPr/>
          <p:nvPr/>
        </p:nvGrpSpPr>
        <p:grpSpPr>
          <a:xfrm>
            <a:off x="343893" y="1761262"/>
            <a:ext cx="2173993" cy="673687"/>
            <a:chOff x="360546" y="1855605"/>
            <a:chExt cx="2173993" cy="673687"/>
          </a:xfrm>
        </p:grpSpPr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3695EE7C-5930-45A5-A65D-DEDFC79938CF}"/>
                </a:ext>
              </a:extLst>
            </p:cNvPr>
            <p:cNvSpPr/>
            <p:nvPr/>
          </p:nvSpPr>
          <p:spPr>
            <a:xfrm>
              <a:off x="360546" y="1855605"/>
              <a:ext cx="2173993" cy="673687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E1AAD6C-5C92-4A7A-AC5A-D658CC7B6D5C}"/>
                </a:ext>
              </a:extLst>
            </p:cNvPr>
            <p:cNvSpPr txBox="1"/>
            <p:nvPr/>
          </p:nvSpPr>
          <p:spPr>
            <a:xfrm>
              <a:off x="360546" y="1871539"/>
              <a:ext cx="21739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Ciclo biogeoquímico</a:t>
              </a:r>
            </a:p>
            <a:p>
              <a:pPr algn="ctr"/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del planeta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820816BB-E0EA-4746-B795-C6EAD3C7644E}"/>
              </a:ext>
            </a:extLst>
          </p:cNvPr>
          <p:cNvGrpSpPr/>
          <p:nvPr/>
        </p:nvGrpSpPr>
        <p:grpSpPr>
          <a:xfrm>
            <a:off x="396928" y="3690366"/>
            <a:ext cx="1364476" cy="1266181"/>
            <a:chOff x="519326" y="3096970"/>
            <a:chExt cx="1364476" cy="1266181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02E20CF-4B51-48DF-8006-B64835D16BB5}"/>
                </a:ext>
              </a:extLst>
            </p:cNvPr>
            <p:cNvSpPr txBox="1"/>
            <p:nvPr/>
          </p:nvSpPr>
          <p:spPr>
            <a:xfrm>
              <a:off x="773235" y="3991173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Bloom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1A738B7F-82FF-431B-A212-C37B5685EFEA}"/>
                </a:ext>
              </a:extLst>
            </p:cNvPr>
            <p:cNvSpPr txBox="1"/>
            <p:nvPr/>
          </p:nvSpPr>
          <p:spPr>
            <a:xfrm>
              <a:off x="530285" y="3186846"/>
              <a:ext cx="12925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Lluvias </a:t>
              </a:r>
            </a:p>
            <a:p>
              <a:pPr algn="ctr"/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torrenciales</a:t>
              </a:r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7B2859B9-C363-4E30-96AC-209FE35C1897}"/>
                </a:ext>
              </a:extLst>
            </p:cNvPr>
            <p:cNvSpPr/>
            <p:nvPr/>
          </p:nvSpPr>
          <p:spPr>
            <a:xfrm>
              <a:off x="519326" y="3096970"/>
              <a:ext cx="1364476" cy="1266181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C26C618C-9682-4147-8EDB-83E3E5D8D43C}"/>
              </a:ext>
            </a:extLst>
          </p:cNvPr>
          <p:cNvSpPr txBox="1"/>
          <p:nvPr/>
        </p:nvSpPr>
        <p:spPr>
          <a:xfrm>
            <a:off x="6873472" y="177444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Fitoplancton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3027663C-FBA8-42FA-AA2F-BECCE592DC3D}"/>
              </a:ext>
            </a:extLst>
          </p:cNvPr>
          <p:cNvGrpSpPr/>
          <p:nvPr/>
        </p:nvGrpSpPr>
        <p:grpSpPr>
          <a:xfrm>
            <a:off x="2183755" y="5148170"/>
            <a:ext cx="1250481" cy="1494454"/>
            <a:chOff x="2256990" y="4385298"/>
            <a:chExt cx="1250481" cy="1494454"/>
          </a:xfrm>
        </p:grpSpPr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939B6E17-CBD2-44DA-9C5D-361BB73319E5}"/>
                </a:ext>
              </a:extLst>
            </p:cNvPr>
            <p:cNvSpPr txBox="1"/>
            <p:nvPr/>
          </p:nvSpPr>
          <p:spPr>
            <a:xfrm>
              <a:off x="2256990" y="5094721"/>
              <a:ext cx="12025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Accidente </a:t>
              </a:r>
            </a:p>
            <a:p>
              <a:pPr algn="ctr"/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portuario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48CB6706-60D2-47AB-B041-4FEFC371441F}"/>
                </a:ext>
              </a:extLst>
            </p:cNvPr>
            <p:cNvSpPr txBox="1"/>
            <p:nvPr/>
          </p:nvSpPr>
          <p:spPr>
            <a:xfrm>
              <a:off x="2328324" y="4504826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Industrial</a:t>
              </a:r>
            </a:p>
          </p:txBody>
        </p:sp>
        <p:sp>
          <p:nvSpPr>
            <p:cNvPr id="62" name="Rectángulo: esquinas redondeadas 61">
              <a:extLst>
                <a:ext uri="{FF2B5EF4-FFF2-40B4-BE49-F238E27FC236}">
                  <a16:creationId xmlns:a16="http://schemas.microsoft.com/office/drawing/2014/main" id="{755A1B3F-689A-4341-A5E5-E12983AD6542}"/>
                </a:ext>
              </a:extLst>
            </p:cNvPr>
            <p:cNvSpPr/>
            <p:nvPr/>
          </p:nvSpPr>
          <p:spPr>
            <a:xfrm>
              <a:off x="2256990" y="4385298"/>
              <a:ext cx="1250481" cy="1494454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A5D6737D-05E5-47B1-9A5E-B5E2FB409471}"/>
              </a:ext>
            </a:extLst>
          </p:cNvPr>
          <p:cNvGrpSpPr/>
          <p:nvPr/>
        </p:nvGrpSpPr>
        <p:grpSpPr>
          <a:xfrm>
            <a:off x="4908819" y="3529387"/>
            <a:ext cx="1250481" cy="401868"/>
            <a:chOff x="4900470" y="3431309"/>
            <a:chExt cx="1250481" cy="401868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148C4E6C-6CC0-4868-BA7E-585E36609F0F}"/>
                </a:ext>
              </a:extLst>
            </p:cNvPr>
            <p:cNvSpPr txBox="1"/>
            <p:nvPr/>
          </p:nvSpPr>
          <p:spPr>
            <a:xfrm>
              <a:off x="4944329" y="3463845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Necesidad</a:t>
              </a:r>
            </a:p>
          </p:txBody>
        </p:sp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731292B2-4880-4C90-8DBD-2A442AEB3DAE}"/>
                </a:ext>
              </a:extLst>
            </p:cNvPr>
            <p:cNvSpPr/>
            <p:nvPr/>
          </p:nvSpPr>
          <p:spPr>
            <a:xfrm>
              <a:off x="4900470" y="3431309"/>
              <a:ext cx="1250481" cy="401868"/>
            </a:xfrm>
            <a:prstGeom prst="roundRect">
              <a:avLst/>
            </a:prstGeom>
            <a:solidFill>
              <a:srgbClr val="C0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100C3F92-67CA-4D50-8C48-216D5D247369}"/>
              </a:ext>
            </a:extLst>
          </p:cNvPr>
          <p:cNvGrpSpPr/>
          <p:nvPr/>
        </p:nvGrpSpPr>
        <p:grpSpPr>
          <a:xfrm>
            <a:off x="10139660" y="3537260"/>
            <a:ext cx="1510386" cy="401868"/>
            <a:chOff x="10151330" y="3415041"/>
            <a:chExt cx="1510386" cy="401868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3377CD42-24F2-4934-86A6-C7F62C4A2A24}"/>
                </a:ext>
              </a:extLst>
            </p:cNvPr>
            <p:cNvSpPr txBox="1"/>
            <p:nvPr/>
          </p:nvSpPr>
          <p:spPr>
            <a:xfrm>
              <a:off x="10216106" y="3431309"/>
              <a:ext cx="1334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Corto plazo</a:t>
              </a:r>
            </a:p>
          </p:txBody>
        </p:sp>
        <p:sp>
          <p:nvSpPr>
            <p:cNvPr id="72" name="Rectángulo: esquinas redondeadas 71">
              <a:extLst>
                <a:ext uri="{FF2B5EF4-FFF2-40B4-BE49-F238E27FC236}">
                  <a16:creationId xmlns:a16="http://schemas.microsoft.com/office/drawing/2014/main" id="{ACA6F1A6-09F4-4AAB-A33D-420C96EED0DC}"/>
                </a:ext>
              </a:extLst>
            </p:cNvPr>
            <p:cNvSpPr/>
            <p:nvPr/>
          </p:nvSpPr>
          <p:spPr>
            <a:xfrm>
              <a:off x="10151330" y="3415041"/>
              <a:ext cx="1510386" cy="40186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31D0857B-B166-4029-879A-6CF3183A4549}"/>
              </a:ext>
            </a:extLst>
          </p:cNvPr>
          <p:cNvGrpSpPr/>
          <p:nvPr/>
        </p:nvGrpSpPr>
        <p:grpSpPr>
          <a:xfrm>
            <a:off x="9796920" y="5403933"/>
            <a:ext cx="1313758" cy="1121670"/>
            <a:chOff x="4889538" y="5493553"/>
            <a:chExt cx="1313758" cy="1121670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CDF48999-82C1-47D4-9E85-5AF2E980F7BE}"/>
                </a:ext>
              </a:extLst>
            </p:cNvPr>
            <p:cNvSpPr txBox="1"/>
            <p:nvPr/>
          </p:nvSpPr>
          <p:spPr>
            <a:xfrm>
              <a:off x="4952344" y="5591308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R. Espacial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E857E85D-5C91-4A1D-9DFD-480BAA9525B0}"/>
                </a:ext>
              </a:extLst>
            </p:cNvPr>
            <p:cNvSpPr txBox="1"/>
            <p:nvPr/>
          </p:nvSpPr>
          <p:spPr>
            <a:xfrm>
              <a:off x="4889538" y="6245891"/>
              <a:ext cx="1313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R. Temporal</a:t>
              </a:r>
            </a:p>
          </p:txBody>
        </p:sp>
        <p:sp>
          <p:nvSpPr>
            <p:cNvPr id="66" name="Rectángulo: esquinas redondeadas 65">
              <a:extLst>
                <a:ext uri="{FF2B5EF4-FFF2-40B4-BE49-F238E27FC236}">
                  <a16:creationId xmlns:a16="http://schemas.microsoft.com/office/drawing/2014/main" id="{763F6CB6-CF92-4DF3-85C8-9F85AD580323}"/>
                </a:ext>
              </a:extLst>
            </p:cNvPr>
            <p:cNvSpPr/>
            <p:nvPr/>
          </p:nvSpPr>
          <p:spPr>
            <a:xfrm>
              <a:off x="4928320" y="5493553"/>
              <a:ext cx="1250481" cy="1121670"/>
            </a:xfrm>
            <a:prstGeom prst="roundRect">
              <a:avLst/>
            </a:prstGeom>
            <a:solidFill>
              <a:schemeClr val="tx2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7E1F2D7D-D6CC-4562-91A5-FA0DD8057BD9}"/>
              </a:ext>
            </a:extLst>
          </p:cNvPr>
          <p:cNvGrpSpPr/>
          <p:nvPr/>
        </p:nvGrpSpPr>
        <p:grpSpPr>
          <a:xfrm>
            <a:off x="9690127" y="4711618"/>
            <a:ext cx="1488484" cy="427892"/>
            <a:chOff x="4781469" y="4681323"/>
            <a:chExt cx="1488484" cy="427892"/>
          </a:xfrm>
        </p:grpSpPr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45756893-4FC6-4791-8BCA-517810B643D4}"/>
                </a:ext>
              </a:extLst>
            </p:cNvPr>
            <p:cNvSpPr txBox="1"/>
            <p:nvPr/>
          </p:nvSpPr>
          <p:spPr>
            <a:xfrm>
              <a:off x="4781469" y="4689492"/>
              <a:ext cx="1488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Teledetección</a:t>
              </a:r>
            </a:p>
          </p:txBody>
        </p:sp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3D263153-9396-41DF-8351-45EA78F4040F}"/>
                </a:ext>
              </a:extLst>
            </p:cNvPr>
            <p:cNvSpPr/>
            <p:nvPr/>
          </p:nvSpPr>
          <p:spPr>
            <a:xfrm>
              <a:off x="4868734" y="4681323"/>
              <a:ext cx="1347349" cy="427892"/>
            </a:xfrm>
            <a:prstGeom prst="roundRect">
              <a:avLst/>
            </a:prstGeom>
            <a:solidFill>
              <a:schemeClr val="tx2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FDD8A38C-D2B5-4D42-AD64-EB6AAAE905DD}"/>
              </a:ext>
            </a:extLst>
          </p:cNvPr>
          <p:cNvGrpSpPr/>
          <p:nvPr/>
        </p:nvGrpSpPr>
        <p:grpSpPr>
          <a:xfrm>
            <a:off x="7174165" y="3537260"/>
            <a:ext cx="2307235" cy="401868"/>
            <a:chOff x="7192359" y="3424803"/>
            <a:chExt cx="2307235" cy="401868"/>
          </a:xfrm>
        </p:grpSpPr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FEFC24A1-D7B5-4EE1-AF2F-9CC0BB8B4E1B}"/>
                </a:ext>
              </a:extLst>
            </p:cNvPr>
            <p:cNvSpPr txBox="1"/>
            <p:nvPr/>
          </p:nvSpPr>
          <p:spPr>
            <a:xfrm>
              <a:off x="7192359" y="3433198"/>
              <a:ext cx="2307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Sistema de monitoreo</a:t>
              </a:r>
            </a:p>
          </p:txBody>
        </p:sp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79858E58-BACB-43C6-A24B-5236DD2139A7}"/>
                </a:ext>
              </a:extLst>
            </p:cNvPr>
            <p:cNvSpPr/>
            <p:nvPr/>
          </p:nvSpPr>
          <p:spPr>
            <a:xfrm>
              <a:off x="7212735" y="3424803"/>
              <a:ext cx="2286859" cy="401868"/>
            </a:xfrm>
            <a:prstGeom prst="roundRect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B67C722A-6D53-49DB-BF98-746DF9DE3DF4}"/>
              </a:ext>
            </a:extLst>
          </p:cNvPr>
          <p:cNvGrpSpPr/>
          <p:nvPr/>
        </p:nvGrpSpPr>
        <p:grpSpPr>
          <a:xfrm>
            <a:off x="5196466" y="4780189"/>
            <a:ext cx="1488484" cy="1638606"/>
            <a:chOff x="8312834" y="4112685"/>
            <a:chExt cx="1488484" cy="1638606"/>
          </a:xfrm>
        </p:grpSpPr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35BC1434-8541-4F01-8395-F120A8364B38}"/>
                </a:ext>
              </a:extLst>
            </p:cNvPr>
            <p:cNvSpPr txBox="1"/>
            <p:nvPr/>
          </p:nvSpPr>
          <p:spPr>
            <a:xfrm>
              <a:off x="8394308" y="4128656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Bajos costos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2829B03C-D3A0-4814-95A2-BBE57DE20780}"/>
                </a:ext>
              </a:extLst>
            </p:cNvPr>
            <p:cNvSpPr txBox="1"/>
            <p:nvPr/>
          </p:nvSpPr>
          <p:spPr>
            <a:xfrm>
              <a:off x="8394308" y="4741065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Detalle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BA4890C1-D438-4994-B530-D6087F391C11}"/>
                </a:ext>
              </a:extLst>
            </p:cNvPr>
            <p:cNvSpPr txBox="1"/>
            <p:nvPr/>
          </p:nvSpPr>
          <p:spPr>
            <a:xfrm>
              <a:off x="8394308" y="5381959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Autonomía</a:t>
              </a:r>
            </a:p>
          </p:txBody>
        </p:sp>
        <p:sp>
          <p:nvSpPr>
            <p:cNvPr id="74" name="Rectángulo: esquinas redondeadas 73">
              <a:extLst>
                <a:ext uri="{FF2B5EF4-FFF2-40B4-BE49-F238E27FC236}">
                  <a16:creationId xmlns:a16="http://schemas.microsoft.com/office/drawing/2014/main" id="{2E6FC591-6469-4846-8C6A-66966D782F3F}"/>
                </a:ext>
              </a:extLst>
            </p:cNvPr>
            <p:cNvSpPr/>
            <p:nvPr/>
          </p:nvSpPr>
          <p:spPr>
            <a:xfrm>
              <a:off x="8312834" y="4112685"/>
              <a:ext cx="1488484" cy="1638606"/>
            </a:xfrm>
            <a:prstGeom prst="roundRect">
              <a:avLst/>
            </a:prstGeom>
            <a:solidFill>
              <a:schemeClr val="accent2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DD1E772C-CB8B-4A8D-AEEE-4AFE2316565B}"/>
              </a:ext>
            </a:extLst>
          </p:cNvPr>
          <p:cNvSpPr/>
          <p:nvPr/>
        </p:nvSpPr>
        <p:spPr>
          <a:xfrm>
            <a:off x="7689800" y="5261766"/>
            <a:ext cx="723205" cy="516135"/>
          </a:xfrm>
          <a:prstGeom prst="roundRect">
            <a:avLst/>
          </a:prstGeom>
          <a:solidFill>
            <a:schemeClr val="accent2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53797ED-0553-48B0-AA88-884513AF58ED}"/>
              </a:ext>
            </a:extLst>
          </p:cNvPr>
          <p:cNvSpPr txBox="1"/>
          <p:nvPr/>
        </p:nvSpPr>
        <p:spPr>
          <a:xfrm>
            <a:off x="7714295" y="5316236"/>
            <a:ext cx="727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UAV</a:t>
            </a: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17B078E7-6EE8-4053-A802-0E32277547FA}"/>
              </a:ext>
            </a:extLst>
          </p:cNvPr>
          <p:cNvGrpSpPr/>
          <p:nvPr/>
        </p:nvGrpSpPr>
        <p:grpSpPr>
          <a:xfrm>
            <a:off x="2004545" y="3393759"/>
            <a:ext cx="1862250" cy="405380"/>
            <a:chOff x="2030210" y="3245008"/>
            <a:chExt cx="1862250" cy="405380"/>
          </a:xfrm>
        </p:grpSpPr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D864093C-FDC6-4484-B11D-48FF6231CB12}"/>
                </a:ext>
              </a:extLst>
            </p:cNvPr>
            <p:cNvSpPr txBox="1"/>
            <p:nvPr/>
          </p:nvSpPr>
          <p:spPr>
            <a:xfrm>
              <a:off x="2040671" y="3262249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Cambio climático</a:t>
              </a:r>
            </a:p>
          </p:txBody>
        </p:sp>
        <p:sp>
          <p:nvSpPr>
            <p:cNvPr id="78" name="Rectángulo: esquinas redondeadas 77">
              <a:extLst>
                <a:ext uri="{FF2B5EF4-FFF2-40B4-BE49-F238E27FC236}">
                  <a16:creationId xmlns:a16="http://schemas.microsoft.com/office/drawing/2014/main" id="{C0244C3C-105D-4560-BBAC-C9EF96064B1A}"/>
                </a:ext>
              </a:extLst>
            </p:cNvPr>
            <p:cNvSpPr/>
            <p:nvPr/>
          </p:nvSpPr>
          <p:spPr>
            <a:xfrm>
              <a:off x="2030210" y="3245008"/>
              <a:ext cx="1851789" cy="405380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334D059A-D0C8-4EE0-961B-18000817F7A9}"/>
              </a:ext>
            </a:extLst>
          </p:cNvPr>
          <p:cNvGrpSpPr/>
          <p:nvPr/>
        </p:nvGrpSpPr>
        <p:grpSpPr>
          <a:xfrm>
            <a:off x="2201037" y="4271536"/>
            <a:ext cx="1207797" cy="405380"/>
            <a:chOff x="2269000" y="3814370"/>
            <a:chExt cx="1207797" cy="405380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D896D90-F8FD-4722-8719-8D4D1AC8CFA2}"/>
                </a:ext>
              </a:extLst>
            </p:cNvPr>
            <p:cNvSpPr txBox="1"/>
            <p:nvPr/>
          </p:nvSpPr>
          <p:spPr>
            <a:xfrm>
              <a:off x="2290558" y="3833177"/>
              <a:ext cx="1135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Antrópico</a:t>
              </a:r>
            </a:p>
          </p:txBody>
        </p:sp>
        <p:sp>
          <p:nvSpPr>
            <p:cNvPr id="80" name="Rectángulo: esquinas redondeadas 79">
              <a:extLst>
                <a:ext uri="{FF2B5EF4-FFF2-40B4-BE49-F238E27FC236}">
                  <a16:creationId xmlns:a16="http://schemas.microsoft.com/office/drawing/2014/main" id="{C444647F-3C12-45B7-83C1-95F8E48A3301}"/>
                </a:ext>
              </a:extLst>
            </p:cNvPr>
            <p:cNvSpPr/>
            <p:nvPr/>
          </p:nvSpPr>
          <p:spPr>
            <a:xfrm>
              <a:off x="2269000" y="3814370"/>
              <a:ext cx="1207797" cy="405380"/>
            </a:xfrm>
            <a:prstGeom prst="roundRect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3E932192-B3FB-41F3-AEB0-E0FEFE36D1A6}"/>
              </a:ext>
            </a:extLst>
          </p:cNvPr>
          <p:cNvCxnSpPr>
            <a:stCxn id="70" idx="3"/>
            <a:endCxn id="72" idx="1"/>
          </p:cNvCxnSpPr>
          <p:nvPr/>
        </p:nvCxnSpPr>
        <p:spPr>
          <a:xfrm>
            <a:off x="9481400" y="3738194"/>
            <a:ext cx="65826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angular 107">
            <a:extLst>
              <a:ext uri="{FF2B5EF4-FFF2-40B4-BE49-F238E27FC236}">
                <a16:creationId xmlns:a16="http://schemas.microsoft.com/office/drawing/2014/main" id="{83F1A4A7-F31D-46B2-8AE1-72B565BD8D31}"/>
              </a:ext>
            </a:extLst>
          </p:cNvPr>
          <p:cNvCxnSpPr>
            <a:stCxn id="78" idx="3"/>
            <a:endCxn id="80" idx="3"/>
          </p:cNvCxnSpPr>
          <p:nvPr/>
        </p:nvCxnSpPr>
        <p:spPr>
          <a:xfrm flipH="1">
            <a:off x="3408834" y="3596449"/>
            <a:ext cx="447500" cy="877777"/>
          </a:xfrm>
          <a:prstGeom prst="bentConnector3">
            <a:avLst>
              <a:gd name="adj1" fmla="val -51084"/>
            </a:avLst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>
            <a:extLst>
              <a:ext uri="{FF2B5EF4-FFF2-40B4-BE49-F238E27FC236}">
                <a16:creationId xmlns:a16="http://schemas.microsoft.com/office/drawing/2014/main" id="{446C9EBF-2DD9-4AF3-AB4E-D1E18E0C93B8}"/>
              </a:ext>
            </a:extLst>
          </p:cNvPr>
          <p:cNvCxnSpPr>
            <a:stCxn id="80" idx="2"/>
            <a:endCxn id="62" idx="0"/>
          </p:cNvCxnSpPr>
          <p:nvPr/>
        </p:nvCxnSpPr>
        <p:spPr>
          <a:xfrm>
            <a:off x="2804936" y="4676916"/>
            <a:ext cx="4060" cy="471254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3F8CA51F-52C2-432D-8EF9-DEE50307230B}"/>
              </a:ext>
            </a:extLst>
          </p:cNvPr>
          <p:cNvCxnSpPr>
            <a:stCxn id="68" idx="2"/>
            <a:endCxn id="66" idx="0"/>
          </p:cNvCxnSpPr>
          <p:nvPr/>
        </p:nvCxnSpPr>
        <p:spPr>
          <a:xfrm>
            <a:off x="10451067" y="5139510"/>
            <a:ext cx="9876" cy="264423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angular 127">
            <a:extLst>
              <a:ext uri="{FF2B5EF4-FFF2-40B4-BE49-F238E27FC236}">
                <a16:creationId xmlns:a16="http://schemas.microsoft.com/office/drawing/2014/main" id="{2C59C4C7-6A1A-4C5F-8FB4-8A047FC3EF5C}"/>
              </a:ext>
            </a:extLst>
          </p:cNvPr>
          <p:cNvCxnSpPr>
            <a:stCxn id="60" idx="0"/>
            <a:endCxn id="78" idx="1"/>
          </p:cNvCxnSpPr>
          <p:nvPr/>
        </p:nvCxnSpPr>
        <p:spPr>
          <a:xfrm rot="5400000" flipH="1" flipV="1">
            <a:off x="1494897" y="3180719"/>
            <a:ext cx="93917" cy="925379"/>
          </a:xfrm>
          <a:prstGeom prst="bentConnector2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angular 129">
            <a:extLst>
              <a:ext uri="{FF2B5EF4-FFF2-40B4-BE49-F238E27FC236}">
                <a16:creationId xmlns:a16="http://schemas.microsoft.com/office/drawing/2014/main" id="{B3A11842-3892-4FE8-B928-486382302204}"/>
              </a:ext>
            </a:extLst>
          </p:cNvPr>
          <p:cNvCxnSpPr>
            <a:cxnSpLocks/>
            <a:stCxn id="76" idx="1"/>
            <a:endCxn id="74" idx="3"/>
          </p:cNvCxnSpPr>
          <p:nvPr/>
        </p:nvCxnSpPr>
        <p:spPr>
          <a:xfrm rot="10800000" flipV="1">
            <a:off x="6684950" y="5519834"/>
            <a:ext cx="1004850" cy="7965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angular 145">
            <a:extLst>
              <a:ext uri="{FF2B5EF4-FFF2-40B4-BE49-F238E27FC236}">
                <a16:creationId xmlns:a16="http://schemas.microsoft.com/office/drawing/2014/main" id="{93E8C6B0-FE61-4D4B-9632-A55700AF3A88}"/>
              </a:ext>
            </a:extLst>
          </p:cNvPr>
          <p:cNvCxnSpPr>
            <a:cxnSpLocks/>
            <a:stCxn id="152" idx="2"/>
            <a:endCxn id="25" idx="1"/>
          </p:cNvCxnSpPr>
          <p:nvPr/>
        </p:nvCxnSpPr>
        <p:spPr>
          <a:xfrm rot="16200000" flipH="1">
            <a:off x="9090721" y="4305046"/>
            <a:ext cx="872555" cy="326258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: angular 147">
            <a:extLst>
              <a:ext uri="{FF2B5EF4-FFF2-40B4-BE49-F238E27FC236}">
                <a16:creationId xmlns:a16="http://schemas.microsoft.com/office/drawing/2014/main" id="{3E460140-D76E-48D0-B832-CBD7C05E086F}"/>
              </a:ext>
            </a:extLst>
          </p:cNvPr>
          <p:cNvCxnSpPr>
            <a:cxnSpLocks/>
            <a:stCxn id="152" idx="2"/>
            <a:endCxn id="150" idx="3"/>
          </p:cNvCxnSpPr>
          <p:nvPr/>
        </p:nvCxnSpPr>
        <p:spPr>
          <a:xfrm rot="5400000">
            <a:off x="8237732" y="4377583"/>
            <a:ext cx="1471823" cy="780452"/>
          </a:xfrm>
          <a:prstGeom prst="bentConnector2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352E49D3-81DD-47DC-969F-B82D6AE2778C}"/>
              </a:ext>
            </a:extLst>
          </p:cNvPr>
          <p:cNvCxnSpPr>
            <a:cxnSpLocks/>
            <a:stCxn id="15" idx="3"/>
            <a:endCxn id="52" idx="1"/>
          </p:cNvCxnSpPr>
          <p:nvPr/>
        </p:nvCxnSpPr>
        <p:spPr>
          <a:xfrm flipV="1">
            <a:off x="2517886" y="2097175"/>
            <a:ext cx="553656" cy="31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r 157">
            <a:extLst>
              <a:ext uri="{FF2B5EF4-FFF2-40B4-BE49-F238E27FC236}">
                <a16:creationId xmlns:a16="http://schemas.microsoft.com/office/drawing/2014/main" id="{5D679C4D-623A-4D00-817B-54A21931ED47}"/>
              </a:ext>
            </a:extLst>
          </p:cNvPr>
          <p:cNvCxnSpPr>
            <a:cxnSpLocks/>
            <a:stCxn id="64" idx="0"/>
            <a:endCxn id="56" idx="2"/>
          </p:cNvCxnSpPr>
          <p:nvPr/>
        </p:nvCxnSpPr>
        <p:spPr>
          <a:xfrm rot="5400000" flipH="1" flipV="1">
            <a:off x="6084943" y="1879706"/>
            <a:ext cx="1098799" cy="2200565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CA9662B8-37CC-4F11-B3A4-BD7E3A3CEDBC}"/>
              </a:ext>
            </a:extLst>
          </p:cNvPr>
          <p:cNvSpPr txBox="1"/>
          <p:nvPr/>
        </p:nvSpPr>
        <p:spPr>
          <a:xfrm>
            <a:off x="310271" y="3134001"/>
            <a:ext cx="856325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Necesidad</a:t>
            </a:r>
          </a:p>
        </p:txBody>
      </p:sp>
      <p:sp>
        <p:nvSpPr>
          <p:cNvPr id="176" name="CuadroTexto 175">
            <a:extLst>
              <a:ext uri="{FF2B5EF4-FFF2-40B4-BE49-F238E27FC236}">
                <a16:creationId xmlns:a16="http://schemas.microsoft.com/office/drawing/2014/main" id="{F7A35B8F-BDF6-4070-932B-0200D79F3D41}"/>
              </a:ext>
            </a:extLst>
          </p:cNvPr>
          <p:cNvSpPr txBox="1"/>
          <p:nvPr/>
        </p:nvSpPr>
        <p:spPr>
          <a:xfrm>
            <a:off x="288155" y="1290643"/>
            <a:ext cx="957634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Importancia</a:t>
            </a:r>
          </a:p>
        </p:txBody>
      </p:sp>
      <p:cxnSp>
        <p:nvCxnSpPr>
          <p:cNvPr id="178" name="Conector: angular 177">
            <a:extLst>
              <a:ext uri="{FF2B5EF4-FFF2-40B4-BE49-F238E27FC236}">
                <a16:creationId xmlns:a16="http://schemas.microsoft.com/office/drawing/2014/main" id="{CF654655-8422-465E-A1DA-5541D2F223A2}"/>
              </a:ext>
            </a:extLst>
          </p:cNvPr>
          <p:cNvCxnSpPr>
            <a:cxnSpLocks/>
            <a:stCxn id="172" idx="3"/>
            <a:endCxn id="56" idx="1"/>
          </p:cNvCxnSpPr>
          <p:nvPr/>
        </p:nvCxnSpPr>
        <p:spPr>
          <a:xfrm flipV="1">
            <a:off x="5859874" y="2003445"/>
            <a:ext cx="966115" cy="71962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CuadroTexto 179">
            <a:extLst>
              <a:ext uri="{FF2B5EF4-FFF2-40B4-BE49-F238E27FC236}">
                <a16:creationId xmlns:a16="http://schemas.microsoft.com/office/drawing/2014/main" id="{51DEED4E-A627-4D51-B9C2-DCEA84BCC23D}"/>
              </a:ext>
            </a:extLst>
          </p:cNvPr>
          <p:cNvSpPr txBox="1"/>
          <p:nvPr/>
        </p:nvSpPr>
        <p:spPr>
          <a:xfrm>
            <a:off x="6946620" y="3156984"/>
            <a:ext cx="662489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</a:t>
            </a:r>
          </a:p>
        </p:txBody>
      </p:sp>
      <p:sp>
        <p:nvSpPr>
          <p:cNvPr id="182" name="CuadroTexto 181">
            <a:extLst>
              <a:ext uri="{FF2B5EF4-FFF2-40B4-BE49-F238E27FC236}">
                <a16:creationId xmlns:a16="http://schemas.microsoft.com/office/drawing/2014/main" id="{35D2FA30-F3E6-46B2-BC90-FABF1ECF7793}"/>
              </a:ext>
            </a:extLst>
          </p:cNvPr>
          <p:cNvSpPr txBox="1"/>
          <p:nvPr/>
        </p:nvSpPr>
        <p:spPr>
          <a:xfrm>
            <a:off x="9709558" y="4211991"/>
            <a:ext cx="1075936" cy="27699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Estudio actual</a:t>
            </a:r>
          </a:p>
        </p:txBody>
      </p:sp>
      <p:cxnSp>
        <p:nvCxnSpPr>
          <p:cNvPr id="190" name="Conector: angular 189">
            <a:extLst>
              <a:ext uri="{FF2B5EF4-FFF2-40B4-BE49-F238E27FC236}">
                <a16:creationId xmlns:a16="http://schemas.microsoft.com/office/drawing/2014/main" id="{54FF8203-A04F-4D32-B3A5-FFF98C301EBD}"/>
              </a:ext>
            </a:extLst>
          </p:cNvPr>
          <p:cNvCxnSpPr>
            <a:stCxn id="64" idx="3"/>
            <a:endCxn id="152" idx="1"/>
          </p:cNvCxnSpPr>
          <p:nvPr/>
        </p:nvCxnSpPr>
        <p:spPr>
          <a:xfrm flipV="1">
            <a:off x="6159300" y="3594442"/>
            <a:ext cx="773366" cy="135879"/>
          </a:xfrm>
          <a:prstGeom prst="bentConnector3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angular 192">
            <a:extLst>
              <a:ext uri="{FF2B5EF4-FFF2-40B4-BE49-F238E27FC236}">
                <a16:creationId xmlns:a16="http://schemas.microsoft.com/office/drawing/2014/main" id="{311AD65B-1965-446D-A755-8EF0117596A6}"/>
              </a:ext>
            </a:extLst>
          </p:cNvPr>
          <p:cNvCxnSpPr>
            <a:stCxn id="131" idx="3"/>
            <a:endCxn id="64" idx="1"/>
          </p:cNvCxnSpPr>
          <p:nvPr/>
        </p:nvCxnSpPr>
        <p:spPr>
          <a:xfrm flipV="1">
            <a:off x="4299871" y="3730321"/>
            <a:ext cx="608948" cy="1204646"/>
          </a:xfrm>
          <a:prstGeom prst="bentConnector3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uadroTexto 205">
            <a:extLst>
              <a:ext uri="{FF2B5EF4-FFF2-40B4-BE49-F238E27FC236}">
                <a16:creationId xmlns:a16="http://schemas.microsoft.com/office/drawing/2014/main" id="{ED26A33C-FA5D-476B-BE6C-EB39DFF7D325}"/>
              </a:ext>
            </a:extLst>
          </p:cNvPr>
          <p:cNvSpPr txBox="1"/>
          <p:nvPr/>
        </p:nvSpPr>
        <p:spPr>
          <a:xfrm>
            <a:off x="10314756" y="1288375"/>
            <a:ext cx="2205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de Justificación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  <p:sp>
        <p:nvSpPr>
          <p:cNvPr id="207" name="Triángulo isósceles 206">
            <a:extLst>
              <a:ext uri="{FF2B5EF4-FFF2-40B4-BE49-F238E27FC236}">
                <a16:creationId xmlns:a16="http://schemas.microsoft.com/office/drawing/2014/main" id="{3F364ADE-87FB-4E48-AB19-1AFE9452BBF4}"/>
              </a:ext>
            </a:extLst>
          </p:cNvPr>
          <p:cNvSpPr/>
          <p:nvPr/>
        </p:nvSpPr>
        <p:spPr>
          <a:xfrm rot="5400000">
            <a:off x="10246442" y="1369680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1537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AA2251D-E82C-4E69-A70F-A5B612F55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6"/>
          <a:stretch/>
        </p:blipFill>
        <p:spPr>
          <a:xfrm>
            <a:off x="-173" y="-12441"/>
            <a:ext cx="12192173" cy="685799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9CBE122-6D8C-4A1D-8B8E-A38F3A24CA28}"/>
              </a:ext>
            </a:extLst>
          </p:cNvPr>
          <p:cNvSpPr txBox="1">
            <a:spLocks/>
          </p:cNvSpPr>
          <p:nvPr/>
        </p:nvSpPr>
        <p:spPr>
          <a:xfrm>
            <a:off x="1657522" y="3283209"/>
            <a:ext cx="5238405" cy="7487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/>
                </a:solidFill>
              </a:rPr>
              <a:t>ANEXOS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D549F6E-6523-4EA5-A3CC-2CB297B4368D}"/>
              </a:ext>
            </a:extLst>
          </p:cNvPr>
          <p:cNvSpPr/>
          <p:nvPr/>
        </p:nvSpPr>
        <p:spPr>
          <a:xfrm>
            <a:off x="0" y="1"/>
            <a:ext cx="4029075" cy="6857999"/>
          </a:xfrm>
          <a:prstGeom prst="rect">
            <a:avLst/>
          </a:prstGeom>
          <a:solidFill>
            <a:schemeClr val="accent4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253C91-E376-42C6-9863-5AD81BBA771A}"/>
              </a:ext>
            </a:extLst>
          </p:cNvPr>
          <p:cNvSpPr txBox="1"/>
          <p:nvPr/>
        </p:nvSpPr>
        <p:spPr>
          <a:xfrm>
            <a:off x="10363199" y="6596390"/>
            <a:ext cx="18954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de: Propia del autor</a:t>
            </a:r>
          </a:p>
        </p:txBody>
      </p:sp>
    </p:spTree>
    <p:extLst>
      <p:ext uri="{BB962C8B-B14F-4D97-AF65-F5344CB8AC3E}">
        <p14:creationId xmlns:p14="http://schemas.microsoft.com/office/powerpoint/2010/main" val="2697811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D07B7-BF11-4B1D-BB3E-24B61C41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VIDEO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408ECD-5FEC-4B6F-8BB2-BE168376B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22" y="2963993"/>
            <a:ext cx="4180493" cy="276551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D2EA02-7F32-41DF-9C41-9AEFCC67FB8B}"/>
              </a:ext>
            </a:extLst>
          </p:cNvPr>
          <p:cNvSpPr txBox="1"/>
          <p:nvPr/>
        </p:nvSpPr>
        <p:spPr>
          <a:xfrm>
            <a:off x="959678" y="5798395"/>
            <a:ext cx="4056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https://www.youtube.com/watch?v=J7TLZfONQGo</a:t>
            </a:r>
            <a:endParaRPr lang="es-CO" sz="2400" dirty="0">
              <a:solidFill>
                <a:srgbClr val="0070C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2EC150-7FCC-4DAC-B2D9-42FC6AF1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167" y="2934838"/>
            <a:ext cx="4288972" cy="286355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EBB1499-57C7-42EA-A44E-03FA73F16003}"/>
              </a:ext>
            </a:extLst>
          </p:cNvPr>
          <p:cNvSpPr txBox="1"/>
          <p:nvPr/>
        </p:nvSpPr>
        <p:spPr>
          <a:xfrm>
            <a:off x="7432858" y="5729503"/>
            <a:ext cx="41362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https://www.youtube.com/watch?v=3W2f6Yw1CTE&amp;t=3s</a:t>
            </a:r>
            <a:endParaRPr lang="es-CO" sz="2400" dirty="0">
              <a:solidFill>
                <a:srgbClr val="0070C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379927C-FAD6-4DDB-8BA1-454C57993B48}"/>
              </a:ext>
            </a:extLst>
          </p:cNvPr>
          <p:cNvSpPr txBox="1"/>
          <p:nvPr/>
        </p:nvSpPr>
        <p:spPr>
          <a:xfrm>
            <a:off x="1061322" y="2172733"/>
            <a:ext cx="4180493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PARTE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F7C60B3-0088-4BFB-BAFA-B7051BA3C517}"/>
              </a:ext>
            </a:extLst>
          </p:cNvPr>
          <p:cNvSpPr txBox="1"/>
          <p:nvPr/>
        </p:nvSpPr>
        <p:spPr>
          <a:xfrm>
            <a:off x="7280168" y="2172733"/>
            <a:ext cx="428897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PARTE 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49027FC-42F0-49D4-A1AE-349F25FE25CB}"/>
              </a:ext>
            </a:extLst>
          </p:cNvPr>
          <p:cNvSpPr txBox="1"/>
          <p:nvPr/>
        </p:nvSpPr>
        <p:spPr>
          <a:xfrm>
            <a:off x="959678" y="1026392"/>
            <a:ext cx="3662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Muestreo in-situ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61DF94-D1DC-4E90-A370-33F3BF10E242}"/>
              </a:ext>
            </a:extLst>
          </p:cNvPr>
          <p:cNvSpPr txBox="1"/>
          <p:nvPr/>
        </p:nvSpPr>
        <p:spPr>
          <a:xfrm>
            <a:off x="1435928" y="1703668"/>
            <a:ext cx="548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Se documento el proceso de muestreo in-situ en video.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FAFDA02-23E2-493A-9A6B-02E2F1E5A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8" y="1542427"/>
            <a:ext cx="476250" cy="4762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43DE309-61DF-42C5-A007-94FCD3750F35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Anexos</a:t>
            </a:r>
          </a:p>
        </p:txBody>
      </p:sp>
    </p:spTree>
    <p:extLst>
      <p:ext uri="{BB962C8B-B14F-4D97-AF65-F5344CB8AC3E}">
        <p14:creationId xmlns:p14="http://schemas.microsoft.com/office/powerpoint/2010/main" val="2883764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5F62F-C025-44D4-8009-B199A901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Repositorio de código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7FC737-8DE9-427D-8903-7AD4923BB552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Anexos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0D3DA3-9905-44FA-B459-ACAB95C5D9CC}"/>
              </a:ext>
            </a:extLst>
          </p:cNvPr>
          <p:cNvSpPr txBox="1"/>
          <p:nvPr/>
        </p:nvSpPr>
        <p:spPr>
          <a:xfrm>
            <a:off x="919162" y="2046568"/>
            <a:ext cx="1034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Se ha cargado el código fuente de los algoritmos creados para llevar a cabo esta investigación en GitHub.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35ECCF-08D5-473C-B9C2-59F31615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44" y="3018182"/>
            <a:ext cx="952500" cy="952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DE855E-4B21-4189-86CB-658DBC80DF1C}"/>
              </a:ext>
            </a:extLst>
          </p:cNvPr>
          <p:cNvSpPr txBox="1"/>
          <p:nvPr/>
        </p:nvSpPr>
        <p:spPr>
          <a:xfrm>
            <a:off x="1754154" y="4526696"/>
            <a:ext cx="612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https://github.com/ivancvp/Algoritmo-SIFT</a:t>
            </a:r>
            <a:endParaRPr lang="es-CO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E3279C-5B4A-47DE-B136-8949679A6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76" y="3018182"/>
            <a:ext cx="4882223" cy="32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90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6CFA36E-0F7A-4020-BE2F-7891C6927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61EC97-E442-413B-A81A-585B25542385}"/>
              </a:ext>
            </a:extLst>
          </p:cNvPr>
          <p:cNvSpPr txBox="1">
            <a:spLocks/>
          </p:cNvSpPr>
          <p:nvPr/>
        </p:nvSpPr>
        <p:spPr>
          <a:xfrm>
            <a:off x="7042033" y="5040428"/>
            <a:ext cx="5238405" cy="13418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9600" dirty="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8FCC3E-1CE2-41A7-933D-8D43CECB667C}"/>
              </a:ext>
            </a:extLst>
          </p:cNvPr>
          <p:cNvSpPr txBox="1"/>
          <p:nvPr/>
        </p:nvSpPr>
        <p:spPr>
          <a:xfrm>
            <a:off x="10572749" y="6596390"/>
            <a:ext cx="1685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de: Propia autor</a:t>
            </a:r>
          </a:p>
        </p:txBody>
      </p:sp>
    </p:spTree>
    <p:extLst>
      <p:ext uri="{BB962C8B-B14F-4D97-AF65-F5344CB8AC3E}">
        <p14:creationId xmlns:p14="http://schemas.microsoft.com/office/powerpoint/2010/main" val="32439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CF6F0DD-913F-44D2-9FD6-8642C5D62D5A}"/>
              </a:ext>
            </a:extLst>
          </p:cNvPr>
          <p:cNvSpPr/>
          <p:nvPr/>
        </p:nvSpPr>
        <p:spPr>
          <a:xfrm>
            <a:off x="528522" y="2505076"/>
            <a:ext cx="10787178" cy="396286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FD8FEEE-3EBC-463B-935A-20B933D983C5}"/>
              </a:ext>
            </a:extLst>
          </p:cNvPr>
          <p:cNvSpPr/>
          <p:nvPr/>
        </p:nvSpPr>
        <p:spPr>
          <a:xfrm>
            <a:off x="885825" y="1138846"/>
            <a:ext cx="10429875" cy="1068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7C97EB-9C83-4979-8813-25D6C3D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56F62D-0957-4E06-B881-C179817C5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238251"/>
            <a:ext cx="10429875" cy="522968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ES" sz="2000" b="0" i="0" u="none" strike="noStrike" baseline="0" dirty="0">
                <a:solidFill>
                  <a:schemeClr val="bg1"/>
                </a:solidFill>
              </a:rPr>
              <a:t>Crear un modelo matemático aplicado a imágenes de sensores abordo de dron para la cuantificación de la concentración total de Fitoplancton en (</a:t>
            </a:r>
            <a:r>
              <a:rPr lang="es-ES" sz="2000" b="0" i="1" u="none" strike="noStrike" baseline="0" dirty="0">
                <a:solidFill>
                  <a:schemeClr val="bg1"/>
                </a:solidFill>
              </a:rPr>
              <a:t>mg m</a:t>
            </a:r>
            <a:r>
              <a:rPr lang="es-ES" sz="2000" b="0" i="0" u="none" strike="noStrike" baseline="0" dirty="0">
                <a:solidFill>
                  <a:schemeClr val="bg1"/>
                </a:solidFill>
              </a:rPr>
              <a:t>−3) en las aguas de la </a:t>
            </a:r>
            <a:r>
              <a:rPr lang="es-CO" sz="2000" b="0" i="0" u="none" strike="noStrike" baseline="0" dirty="0">
                <a:solidFill>
                  <a:schemeClr val="bg1"/>
                </a:solidFill>
              </a:rPr>
              <a:t>laguna de Tota.</a:t>
            </a:r>
          </a:p>
          <a:p>
            <a:pPr algn="l"/>
            <a:endParaRPr lang="es-CO" sz="2000" dirty="0"/>
          </a:p>
          <a:p>
            <a:pPr marL="342900" indent="-342900" algn="l">
              <a:buFont typeface="+mj-lt"/>
              <a:buAutoNum type="arabicPeriod"/>
            </a:pPr>
            <a:r>
              <a:rPr lang="es-ES" sz="2000" b="0" i="0" u="none" strike="noStrike" baseline="0" dirty="0">
                <a:solidFill>
                  <a:srgbClr val="0070C0"/>
                </a:solidFill>
              </a:rPr>
              <a:t>Identificar el comportamiento de la reflectancia de la clorofila-a en el área de estudio ubicada en la laguna de Tota.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000" b="0" i="0" u="none" strike="noStrike" baseline="0" dirty="0"/>
              <a:t>Determinar cualitativamente las consecuencias del fenómeno de brillo del sol y de rugosidad del agua en la determinación de la concentración de la clorofila-a partir de </a:t>
            </a:r>
            <a:r>
              <a:rPr lang="es-CO" sz="2000" b="0" i="0" u="none" strike="noStrike" baseline="0" dirty="0"/>
              <a:t>las imágenes de dron.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000" b="0" i="0" u="none" strike="noStrike" baseline="0" dirty="0">
                <a:solidFill>
                  <a:srgbClr val="0070C0"/>
                </a:solidFill>
              </a:rPr>
              <a:t>Proponer una técnica de mosaico de las imágenes de dron que no altere los niveles digitales de las imágenes individuales.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000" b="0" i="0" u="none" strike="noStrike" baseline="0" dirty="0"/>
              <a:t>Analizar la distribución espacial del Fitoplancton empleando el algoritmo de detección de clorofila-a sobre imágenes Landsat 8 y Sentinel 2B.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2000" b="0" i="0" u="none" strike="noStrike" baseline="0" dirty="0">
                <a:solidFill>
                  <a:srgbClr val="0070C0"/>
                </a:solidFill>
              </a:rPr>
              <a:t>Evaluar y validar los resultados obtenidos del modelo matemático obtenido con las mediciones in-situ y las imágenes de dron contra los obtenidos por imagen de satélite </a:t>
            </a:r>
            <a:r>
              <a:rPr lang="es-CO" sz="2000" b="0" i="0" u="none" strike="noStrike" baseline="0" dirty="0">
                <a:solidFill>
                  <a:srgbClr val="0070C0"/>
                </a:solidFill>
              </a:rPr>
              <a:t>Landsat 8 y Sentinel 2B.</a:t>
            </a:r>
            <a:endParaRPr lang="es-CO" sz="20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6AD0AA-8245-4F4E-9487-4F2FA8207949}"/>
              </a:ext>
            </a:extLst>
          </p:cNvPr>
          <p:cNvSpPr txBox="1"/>
          <p:nvPr/>
        </p:nvSpPr>
        <p:spPr>
          <a:xfrm rot="16200000">
            <a:off x="-1266939" y="4300538"/>
            <a:ext cx="3962860" cy="3719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70C0"/>
                </a:solidFill>
              </a:rPr>
              <a:t>Específicos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40BB9E-466B-461A-8E78-16E8405BA676}"/>
              </a:ext>
            </a:extLst>
          </p:cNvPr>
          <p:cNvSpPr txBox="1"/>
          <p:nvPr/>
        </p:nvSpPr>
        <p:spPr>
          <a:xfrm rot="16200000">
            <a:off x="180167" y="1487201"/>
            <a:ext cx="1068647" cy="371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244781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42E9B03-30E9-4E7A-A2FA-DCE7D80CA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24"/>
                    </a14:imgEffect>
                    <a14:imgEffect>
                      <a14:saturation sat="129000"/>
                    </a14:imgEffect>
                  </a14:imgLayer>
                </a14:imgProps>
              </a:ext>
            </a:extLst>
          </a:blip>
          <a:srcRect l="7284" r="50000"/>
          <a:stretch/>
        </p:blipFill>
        <p:spPr>
          <a:xfrm>
            <a:off x="0" y="0"/>
            <a:ext cx="12192000" cy="688062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C6B96CA-00BA-4225-9021-E638AC272B39}"/>
              </a:ext>
            </a:extLst>
          </p:cNvPr>
          <p:cNvSpPr/>
          <p:nvPr/>
        </p:nvSpPr>
        <p:spPr>
          <a:xfrm>
            <a:off x="0" y="0"/>
            <a:ext cx="4057650" cy="6858000"/>
          </a:xfrm>
          <a:prstGeom prst="rect">
            <a:avLst/>
          </a:prstGeom>
          <a:solidFill>
            <a:schemeClr val="accent5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746DD-B1B4-46A7-ABB8-29A6B2869D33}"/>
              </a:ext>
            </a:extLst>
          </p:cNvPr>
          <p:cNvSpPr txBox="1">
            <a:spLocks/>
          </p:cNvSpPr>
          <p:nvPr/>
        </p:nvSpPr>
        <p:spPr>
          <a:xfrm>
            <a:off x="1571797" y="3054610"/>
            <a:ext cx="5238405" cy="7487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/>
                </a:solidFill>
              </a:rPr>
              <a:t>MARCO TEÓRICO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39EBA-1A07-46A7-B5E5-27ACA8A3675A}"/>
              </a:ext>
            </a:extLst>
          </p:cNvPr>
          <p:cNvSpPr txBox="1"/>
          <p:nvPr/>
        </p:nvSpPr>
        <p:spPr>
          <a:xfrm>
            <a:off x="10401299" y="6596390"/>
            <a:ext cx="18573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Imagen de: Propia del autor</a:t>
            </a:r>
          </a:p>
        </p:txBody>
      </p:sp>
    </p:spTree>
    <p:extLst>
      <p:ext uri="{BB962C8B-B14F-4D97-AF65-F5344CB8AC3E}">
        <p14:creationId xmlns:p14="http://schemas.microsoft.com/office/powerpoint/2010/main" val="252668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8BC11E3D-14AE-4E90-B878-5110B0CC627C}"/>
              </a:ext>
            </a:extLst>
          </p:cNvPr>
          <p:cNvSpPr/>
          <p:nvPr/>
        </p:nvSpPr>
        <p:spPr>
          <a:xfrm>
            <a:off x="361950" y="1121927"/>
            <a:ext cx="6740030" cy="5719156"/>
          </a:xfrm>
          <a:prstGeom prst="roundRect">
            <a:avLst>
              <a:gd name="adj" fmla="val 4010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4C1B424A-FF36-43DC-A27D-EEFC270AAE28}"/>
              </a:ext>
            </a:extLst>
          </p:cNvPr>
          <p:cNvSpPr/>
          <p:nvPr/>
        </p:nvSpPr>
        <p:spPr>
          <a:xfrm>
            <a:off x="7449062" y="1678485"/>
            <a:ext cx="4503095" cy="4906106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9033DA14-AD62-4797-90BB-10247AC7D0AE}"/>
              </a:ext>
            </a:extLst>
          </p:cNvPr>
          <p:cNvSpPr/>
          <p:nvPr/>
        </p:nvSpPr>
        <p:spPr>
          <a:xfrm>
            <a:off x="1072960" y="1138844"/>
            <a:ext cx="3087801" cy="5719156"/>
          </a:xfrm>
          <a:prstGeom prst="rect">
            <a:avLst/>
          </a:prstGeom>
          <a:solidFill>
            <a:schemeClr val="accent5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34820B-E05A-4728-8778-291305B7D1CA}"/>
              </a:ext>
            </a:extLst>
          </p:cNvPr>
          <p:cNvSpPr/>
          <p:nvPr/>
        </p:nvSpPr>
        <p:spPr>
          <a:xfrm>
            <a:off x="4130879" y="1130902"/>
            <a:ext cx="2971101" cy="5719156"/>
          </a:xfrm>
          <a:prstGeom prst="rect">
            <a:avLst/>
          </a:prstGeom>
          <a:solidFill>
            <a:schemeClr val="accent6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24D291-F3DB-45BB-AD93-D90C1617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FITOPLANCTON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3BAD64-780F-47CD-8C2D-748BCB18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062" y="1678485"/>
            <a:ext cx="4503095" cy="42210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38FB774-A23C-4111-A0B2-ABD4F3DBCCD1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Marco Teórico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6E745BC-E844-4100-AF52-B31C8913B9F2}"/>
              </a:ext>
            </a:extLst>
          </p:cNvPr>
          <p:cNvSpPr txBox="1"/>
          <p:nvPr/>
        </p:nvSpPr>
        <p:spPr>
          <a:xfrm>
            <a:off x="1144648" y="1874385"/>
            <a:ext cx="2216305" cy="51077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1er Nivel trófico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1267ADF-65A8-4AA1-9205-2C659309F613}"/>
              </a:ext>
            </a:extLst>
          </p:cNvPr>
          <p:cNvSpPr txBox="1"/>
          <p:nvPr/>
        </p:nvSpPr>
        <p:spPr>
          <a:xfrm>
            <a:off x="1139347" y="1246671"/>
            <a:ext cx="2041465" cy="51077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Microscópicos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EA73EF5-FA0B-43D6-9B79-8DF63B3EFBF5}"/>
              </a:ext>
            </a:extLst>
          </p:cNvPr>
          <p:cNvSpPr txBox="1"/>
          <p:nvPr/>
        </p:nvSpPr>
        <p:spPr>
          <a:xfrm>
            <a:off x="4441710" y="1874385"/>
            <a:ext cx="1840221" cy="51077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Base de vida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C771286-43CF-4579-944A-C15EABAB109F}"/>
              </a:ext>
            </a:extLst>
          </p:cNvPr>
          <p:cNvSpPr txBox="1"/>
          <p:nvPr/>
        </p:nvSpPr>
        <p:spPr>
          <a:xfrm>
            <a:off x="1139347" y="2555595"/>
            <a:ext cx="2492190" cy="51077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Ciclo del carbono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F06DFE-E14D-45BA-9163-E613FC104121}"/>
              </a:ext>
            </a:extLst>
          </p:cNvPr>
          <p:cNvSpPr txBox="1"/>
          <p:nvPr/>
        </p:nvSpPr>
        <p:spPr>
          <a:xfrm>
            <a:off x="1139347" y="3229151"/>
            <a:ext cx="1539324" cy="51077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autótrofos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0C140A-1E3C-47F6-A78A-31B5289117F0}"/>
              </a:ext>
            </a:extLst>
          </p:cNvPr>
          <p:cNvSpPr txBox="1"/>
          <p:nvPr/>
        </p:nvSpPr>
        <p:spPr>
          <a:xfrm>
            <a:off x="4427842" y="3223344"/>
            <a:ext cx="1710874" cy="51077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Fotosíntesis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C376C14-1B9C-4CE0-B5B9-0FE82C383942}"/>
              </a:ext>
            </a:extLst>
          </p:cNvPr>
          <p:cNvSpPr txBox="1"/>
          <p:nvPr/>
        </p:nvSpPr>
        <p:spPr>
          <a:xfrm>
            <a:off x="1144529" y="3946069"/>
            <a:ext cx="2158193" cy="91940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0-200 m </a:t>
            </a:r>
          </a:p>
          <a:p>
            <a:pPr algn="ctr"/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(capa </a:t>
            </a:r>
            <a:r>
              <a:rPr lang="es-CO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eufótica</a:t>
            </a:r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5F467FF-285D-4580-8933-B4DD44ADFF8F}"/>
              </a:ext>
            </a:extLst>
          </p:cNvPr>
          <p:cNvSpPr txBox="1"/>
          <p:nvPr/>
        </p:nvSpPr>
        <p:spPr>
          <a:xfrm>
            <a:off x="1139347" y="5071610"/>
            <a:ext cx="3349271" cy="51077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Procesos físico-químicos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E3AE59D-69D4-43AE-9237-EB618D408839}"/>
              </a:ext>
            </a:extLst>
          </p:cNvPr>
          <p:cNvSpPr txBox="1"/>
          <p:nvPr/>
        </p:nvSpPr>
        <p:spPr>
          <a:xfrm>
            <a:off x="1139347" y="5830771"/>
            <a:ext cx="2971101" cy="91940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Indicador de calidad </a:t>
            </a:r>
          </a:p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del agua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D20DD13-48E6-4490-BE1C-A863AB2D9946}"/>
              </a:ext>
            </a:extLst>
          </p:cNvPr>
          <p:cNvSpPr txBox="1"/>
          <p:nvPr/>
        </p:nvSpPr>
        <p:spPr>
          <a:xfrm>
            <a:off x="4441710" y="2555595"/>
            <a:ext cx="2314345" cy="51077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CO2 -&gt; Océano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2EC38EE-7974-495B-B244-8E2E5DB614EA}"/>
              </a:ext>
            </a:extLst>
          </p:cNvPr>
          <p:cNvSpPr txBox="1"/>
          <p:nvPr/>
        </p:nvSpPr>
        <p:spPr>
          <a:xfrm>
            <a:off x="4507843" y="3956836"/>
            <a:ext cx="1550871" cy="51077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Clorofila-a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2D9319E-ED68-440B-9CAE-C24839541514}"/>
              </a:ext>
            </a:extLst>
          </p:cNvPr>
          <p:cNvSpPr txBox="1"/>
          <p:nvPr/>
        </p:nvSpPr>
        <p:spPr>
          <a:xfrm>
            <a:off x="4441710" y="6035082"/>
            <a:ext cx="1952641" cy="51077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Teledetección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77C9AFE-715D-4E8F-ADE5-D653ABC8FFCA}"/>
              </a:ext>
            </a:extLst>
          </p:cNvPr>
          <p:cNvCxnSpPr>
            <a:stCxn id="15" idx="3"/>
            <a:endCxn id="27" idx="1"/>
          </p:cNvCxnSpPr>
          <p:nvPr/>
        </p:nvCxnSpPr>
        <p:spPr>
          <a:xfrm>
            <a:off x="3631537" y="2810984"/>
            <a:ext cx="8101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04C9B57-E73D-4C8E-8572-48BC59A2D688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360953" y="2129774"/>
            <a:ext cx="10807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A9803F39-96A6-4157-BCD9-44853E29D50F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2678671" y="3478733"/>
            <a:ext cx="1749171" cy="58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61AAF07B-7422-4822-8731-89BC50FB2E14}"/>
              </a:ext>
            </a:extLst>
          </p:cNvPr>
          <p:cNvCxnSpPr>
            <a:stCxn id="19" idx="2"/>
            <a:endCxn id="29" idx="0"/>
          </p:cNvCxnSpPr>
          <p:nvPr/>
        </p:nvCxnSpPr>
        <p:spPr>
          <a:xfrm>
            <a:off x="5283279" y="3734122"/>
            <a:ext cx="0" cy="222714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D7E597F6-1F29-47A6-8D58-EA6F521C1DA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130879" y="6290471"/>
            <a:ext cx="3108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n 60">
            <a:extLst>
              <a:ext uri="{FF2B5EF4-FFF2-40B4-BE49-F238E27FC236}">
                <a16:creationId xmlns:a16="http://schemas.microsoft.com/office/drawing/2014/main" id="{4B977F78-A7E1-4807-B0C4-764787C7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0" y="1246671"/>
            <a:ext cx="431814" cy="431814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EFAD6B8D-F758-439A-91B0-CD5C44375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1803061"/>
            <a:ext cx="510778" cy="510778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A4740103-AD54-4BB0-A4BA-90EC60ECA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8" y="2495163"/>
            <a:ext cx="586888" cy="586888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E08175E7-A7C5-492C-B2AF-040BDF974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140596"/>
            <a:ext cx="635354" cy="635354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AB9F4CE1-D656-43DE-8C81-9636FAADEF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2" y="4047961"/>
            <a:ext cx="539084" cy="539084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3200594C-D36B-4A1A-AE61-6744743CD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7" y="5048944"/>
            <a:ext cx="471296" cy="471296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3A1490CB-DEF7-4932-B495-4CF62E0BE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0" y="5982139"/>
            <a:ext cx="565075" cy="565075"/>
          </a:xfrm>
          <a:prstGeom prst="rect">
            <a:avLst/>
          </a:prstGeom>
        </p:spPr>
      </p:pic>
      <p:sp>
        <p:nvSpPr>
          <p:cNvPr id="79" name="CuadroTexto 78">
            <a:extLst>
              <a:ext uri="{FF2B5EF4-FFF2-40B4-BE49-F238E27FC236}">
                <a16:creationId xmlns:a16="http://schemas.microsoft.com/office/drawing/2014/main" id="{5B771FD7-0859-49BF-A2DF-5985C8B5AB8A}"/>
              </a:ext>
            </a:extLst>
          </p:cNvPr>
          <p:cNvSpPr txBox="1"/>
          <p:nvPr/>
        </p:nvSpPr>
        <p:spPr>
          <a:xfrm>
            <a:off x="10001193" y="6614686"/>
            <a:ext cx="22550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Iconos de: </a:t>
            </a:r>
            <a:r>
              <a:rPr lang="es-CO" sz="11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https://icons8.com/icons</a:t>
            </a:r>
            <a:endParaRPr lang="es-CO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1" name="Triángulo isósceles 80">
            <a:extLst>
              <a:ext uri="{FF2B5EF4-FFF2-40B4-BE49-F238E27FC236}">
                <a16:creationId xmlns:a16="http://schemas.microsoft.com/office/drawing/2014/main" id="{E1833652-D65A-4A98-A364-2D145013D1B9}"/>
              </a:ext>
            </a:extLst>
          </p:cNvPr>
          <p:cNvSpPr/>
          <p:nvPr/>
        </p:nvSpPr>
        <p:spPr>
          <a:xfrm rot="5400000">
            <a:off x="7114448" y="1153480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1BF4A2B4-1D0F-4FE9-8E71-72C2A5ECF978}"/>
              </a:ext>
            </a:extLst>
          </p:cNvPr>
          <p:cNvSpPr txBox="1"/>
          <p:nvPr/>
        </p:nvSpPr>
        <p:spPr>
          <a:xfrm>
            <a:off x="7193465" y="1072177"/>
            <a:ext cx="22550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Explicación Fitoplancton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0522EC06-6310-4EDB-A085-B52C9BE7E9F3}"/>
              </a:ext>
            </a:extLst>
          </p:cNvPr>
          <p:cNvSpPr txBox="1"/>
          <p:nvPr/>
        </p:nvSpPr>
        <p:spPr>
          <a:xfrm>
            <a:off x="7449062" y="5925002"/>
            <a:ext cx="6153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800" b="1" i="0" u="none" strike="noStrike" baseline="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Charophyta</a:t>
            </a:r>
            <a:r>
              <a:rPr lang="es-CO" sz="18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 Género: </a:t>
            </a:r>
            <a:r>
              <a:rPr lang="es-CO" sz="1800" b="0" i="1" u="none" strike="noStrike" baseline="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Staurodesmus</a:t>
            </a:r>
            <a:endParaRPr lang="es-CO" sz="1800" b="0" i="1" u="none" strike="noStrike" baseline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es-CO" sz="14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Tomado de: (Pedroza y Rozo, 2016)</a:t>
            </a:r>
            <a:endParaRPr lang="es-CO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F92322A9-0654-4D7C-B462-FA83BAC37B95}"/>
              </a:ext>
            </a:extLst>
          </p:cNvPr>
          <p:cNvSpPr/>
          <p:nvPr/>
        </p:nvSpPr>
        <p:spPr>
          <a:xfrm>
            <a:off x="7277205" y="1735746"/>
            <a:ext cx="4428191" cy="4023870"/>
          </a:xfrm>
          <a:prstGeom prst="roundRect">
            <a:avLst>
              <a:gd name="adj" fmla="val 12859"/>
            </a:avLst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C597485-368C-4EC7-BF6A-794450DA6F8B}"/>
              </a:ext>
            </a:extLst>
          </p:cNvPr>
          <p:cNvSpPr/>
          <p:nvPr/>
        </p:nvSpPr>
        <p:spPr>
          <a:xfrm>
            <a:off x="990600" y="4922449"/>
            <a:ext cx="6962775" cy="83716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D17D9F7-2FBB-4BB5-978B-6DC85656A553}"/>
              </a:ext>
            </a:extLst>
          </p:cNvPr>
          <p:cNvSpPr/>
          <p:nvPr/>
        </p:nvSpPr>
        <p:spPr>
          <a:xfrm>
            <a:off x="990600" y="4104627"/>
            <a:ext cx="6962775" cy="83716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D9EA0046-4F83-4380-B953-34E0D214AEFF}"/>
              </a:ext>
            </a:extLst>
          </p:cNvPr>
          <p:cNvSpPr/>
          <p:nvPr/>
        </p:nvSpPr>
        <p:spPr>
          <a:xfrm>
            <a:off x="990600" y="3301287"/>
            <a:ext cx="6962775" cy="83716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8FDA356-6EC0-45EE-85D6-40E60116B7CE}"/>
              </a:ext>
            </a:extLst>
          </p:cNvPr>
          <p:cNvSpPr/>
          <p:nvPr/>
        </p:nvSpPr>
        <p:spPr>
          <a:xfrm>
            <a:off x="990600" y="2474973"/>
            <a:ext cx="6962775" cy="83716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C681CBB-321F-4918-BAFF-1E662004A844}"/>
              </a:ext>
            </a:extLst>
          </p:cNvPr>
          <p:cNvSpPr/>
          <p:nvPr/>
        </p:nvSpPr>
        <p:spPr>
          <a:xfrm>
            <a:off x="990600" y="1735747"/>
            <a:ext cx="6962775" cy="73922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380AD7-A931-4EEC-A4E1-28908949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CLOROFILA-A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54C045-CC7B-491C-93C8-3490F1E452CA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Marco Teórico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5452559-EB56-483D-9F12-CAD65A237621}"/>
              </a:ext>
            </a:extLst>
          </p:cNvPr>
          <p:cNvSpPr/>
          <p:nvPr/>
        </p:nvSpPr>
        <p:spPr>
          <a:xfrm>
            <a:off x="10067925" y="3238500"/>
            <a:ext cx="866775" cy="616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8BD850-9992-4A4D-9272-607311B37D0C}"/>
              </a:ext>
            </a:extLst>
          </p:cNvPr>
          <p:cNvSpPr txBox="1"/>
          <p:nvPr/>
        </p:nvSpPr>
        <p:spPr>
          <a:xfrm>
            <a:off x="2150385" y="1867119"/>
            <a:ext cx="2390857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Pigmento fotosintético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84B871-ABD1-413F-89EE-7E1F46C91F35}"/>
              </a:ext>
            </a:extLst>
          </p:cNvPr>
          <p:cNvSpPr txBox="1"/>
          <p:nvPr/>
        </p:nvSpPr>
        <p:spPr>
          <a:xfrm>
            <a:off x="4675318" y="1878070"/>
            <a:ext cx="1136843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Luz solar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4B65740-6689-46E0-8DB4-19BB7E781F02}"/>
              </a:ext>
            </a:extLst>
          </p:cNvPr>
          <p:cNvSpPr txBox="1"/>
          <p:nvPr/>
        </p:nvSpPr>
        <p:spPr>
          <a:xfrm>
            <a:off x="6063851" y="1890446"/>
            <a:ext cx="1755448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Energía química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A5BC537-3761-4789-8E16-F4095E3B8C36}"/>
              </a:ext>
            </a:extLst>
          </p:cNvPr>
          <p:cNvSpPr txBox="1"/>
          <p:nvPr/>
        </p:nvSpPr>
        <p:spPr>
          <a:xfrm>
            <a:off x="2157079" y="2669320"/>
            <a:ext cx="1087358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molécula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9BFD23B-8FAE-48EE-BE1A-51F20DB14D53}"/>
              </a:ext>
            </a:extLst>
          </p:cNvPr>
          <p:cNvSpPr txBox="1"/>
          <p:nvPr/>
        </p:nvSpPr>
        <p:spPr>
          <a:xfrm>
            <a:off x="3447028" y="2689244"/>
            <a:ext cx="1913751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Existencia de vida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91C7823-6B4B-43B5-9250-16613F55EEC2}"/>
              </a:ext>
            </a:extLst>
          </p:cNvPr>
          <p:cNvSpPr txBox="1"/>
          <p:nvPr/>
        </p:nvSpPr>
        <p:spPr>
          <a:xfrm>
            <a:off x="2141015" y="3535484"/>
            <a:ext cx="1376221" cy="4086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cloroplastos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461FC81-ED12-43E8-951F-C1917847AB8F}"/>
              </a:ext>
            </a:extLst>
          </p:cNvPr>
          <p:cNvSpPr txBox="1"/>
          <p:nvPr/>
        </p:nvSpPr>
        <p:spPr>
          <a:xfrm>
            <a:off x="2157079" y="4327971"/>
            <a:ext cx="3752021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Medida de biomasa del Fitoplancton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B341A4-780E-4A7D-9C2A-4FA66D1900B2}"/>
              </a:ext>
            </a:extLst>
          </p:cNvPr>
          <p:cNvSpPr txBox="1"/>
          <p:nvPr/>
        </p:nvSpPr>
        <p:spPr>
          <a:xfrm>
            <a:off x="2157079" y="5126326"/>
            <a:ext cx="3028548" cy="40862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CO" dirty="0">
                <a:latin typeface="Segoe UI Light" panose="020B0502040204020203" pitchFamily="34" charset="0"/>
                <a:cs typeface="Segoe UI Light" panose="020B0502040204020203" pitchFamily="34" charset="0"/>
              </a:rPr>
              <a:t>Rojo y azul </a:t>
            </a:r>
            <a:r>
              <a:rPr lang="es-ES" b="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420 nm y 690 nm</a:t>
            </a:r>
            <a:endParaRPr lang="es-CO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7769748-DD05-4EAC-A7E7-051B5E63052D}"/>
              </a:ext>
            </a:extLst>
          </p:cNvPr>
          <p:cNvSpPr txBox="1"/>
          <p:nvPr/>
        </p:nvSpPr>
        <p:spPr>
          <a:xfrm>
            <a:off x="8156179" y="5236396"/>
            <a:ext cx="3534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Espectro de absorción de las clorofilas a y b,</a:t>
            </a:r>
          </a:p>
          <a:p>
            <a:r>
              <a:rPr lang="es-ES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Tomado de: (</a:t>
            </a:r>
            <a:r>
              <a:rPr lang="es-ES" sz="14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Azcon-Bieto</a:t>
            </a:r>
            <a:r>
              <a:rPr lang="es-ES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y Talón, 2014)</a:t>
            </a:r>
            <a:endParaRPr lang="es-C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riángulo isósceles 38">
            <a:extLst>
              <a:ext uri="{FF2B5EF4-FFF2-40B4-BE49-F238E27FC236}">
                <a16:creationId xmlns:a16="http://schemas.microsoft.com/office/drawing/2014/main" id="{C2CA9993-B486-4562-BD93-609A9D44C9FB}"/>
              </a:ext>
            </a:extLst>
          </p:cNvPr>
          <p:cNvSpPr/>
          <p:nvPr/>
        </p:nvSpPr>
        <p:spPr>
          <a:xfrm rot="5400000">
            <a:off x="1182734" y="1914466"/>
            <a:ext cx="216349" cy="294696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FB22ED1-5844-4319-B1BA-6EA6ED80F2CD}"/>
              </a:ext>
            </a:extLst>
          </p:cNvPr>
          <p:cNvSpPr txBox="1"/>
          <p:nvPr/>
        </p:nvSpPr>
        <p:spPr>
          <a:xfrm rot="16200000">
            <a:off x="-1152107" y="3424189"/>
            <a:ext cx="4023871" cy="64698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Clorofila-a</a:t>
            </a:r>
          </a:p>
        </p:txBody>
      </p:sp>
      <p:sp>
        <p:nvSpPr>
          <p:cNvPr id="41" name="Triángulo isósceles 40">
            <a:extLst>
              <a:ext uri="{FF2B5EF4-FFF2-40B4-BE49-F238E27FC236}">
                <a16:creationId xmlns:a16="http://schemas.microsoft.com/office/drawing/2014/main" id="{FA476854-A575-4937-8EAD-D47260B8952E}"/>
              </a:ext>
            </a:extLst>
          </p:cNvPr>
          <p:cNvSpPr/>
          <p:nvPr/>
        </p:nvSpPr>
        <p:spPr>
          <a:xfrm rot="5400000">
            <a:off x="1144650" y="2761867"/>
            <a:ext cx="216349" cy="294696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Triángulo isósceles 42">
            <a:extLst>
              <a:ext uri="{FF2B5EF4-FFF2-40B4-BE49-F238E27FC236}">
                <a16:creationId xmlns:a16="http://schemas.microsoft.com/office/drawing/2014/main" id="{1A6DC372-DEBE-4390-8EF1-96663708DEB5}"/>
              </a:ext>
            </a:extLst>
          </p:cNvPr>
          <p:cNvSpPr/>
          <p:nvPr/>
        </p:nvSpPr>
        <p:spPr>
          <a:xfrm rot="5400000">
            <a:off x="1101550" y="3559208"/>
            <a:ext cx="216349" cy="294696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Triángulo isósceles 44">
            <a:extLst>
              <a:ext uri="{FF2B5EF4-FFF2-40B4-BE49-F238E27FC236}">
                <a16:creationId xmlns:a16="http://schemas.microsoft.com/office/drawing/2014/main" id="{D12009CE-CD88-43E0-94A3-6BB55B33491D}"/>
              </a:ext>
            </a:extLst>
          </p:cNvPr>
          <p:cNvSpPr/>
          <p:nvPr/>
        </p:nvSpPr>
        <p:spPr>
          <a:xfrm rot="5400000">
            <a:off x="1113575" y="4402830"/>
            <a:ext cx="216349" cy="294696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Triángulo isósceles 46">
            <a:extLst>
              <a:ext uri="{FF2B5EF4-FFF2-40B4-BE49-F238E27FC236}">
                <a16:creationId xmlns:a16="http://schemas.microsoft.com/office/drawing/2014/main" id="{322983DE-5B36-45D5-8B32-F811F1998E69}"/>
              </a:ext>
            </a:extLst>
          </p:cNvPr>
          <p:cNvSpPr/>
          <p:nvPr/>
        </p:nvSpPr>
        <p:spPr>
          <a:xfrm rot="5400000">
            <a:off x="1096548" y="5211644"/>
            <a:ext cx="216349" cy="294696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6A81FEBB-B955-476F-8E78-262B010A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84" y="2061814"/>
            <a:ext cx="3484373" cy="3172687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B52FCE38-CD66-47A2-990F-D4EB333A3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71" y="5016392"/>
            <a:ext cx="670137" cy="670137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1240589C-9408-49CA-9CC0-7E6D2DF07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77" y="4226797"/>
            <a:ext cx="592826" cy="592826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A977B93C-16C1-4FD6-AAF5-FADE2044B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59" y="3449280"/>
            <a:ext cx="557349" cy="557349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75B6C911-3457-46BF-9AB7-DC81CBA62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1" y="2583459"/>
            <a:ext cx="627532" cy="627532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6BA4CC16-59E7-4EC9-AB3C-2C98E4173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21" y="1774985"/>
            <a:ext cx="573662" cy="573662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E164E144-AB23-4B21-9024-15B907E433B1}"/>
              </a:ext>
            </a:extLst>
          </p:cNvPr>
          <p:cNvSpPr txBox="1"/>
          <p:nvPr/>
        </p:nvSpPr>
        <p:spPr>
          <a:xfrm>
            <a:off x="10001193" y="6614686"/>
            <a:ext cx="22550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Iconos de: </a:t>
            </a:r>
            <a:r>
              <a:rPr lang="es-CO" sz="11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https://icons8.com/icons</a:t>
            </a:r>
            <a:endParaRPr lang="es-CO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Triángulo isósceles 63">
            <a:extLst>
              <a:ext uri="{FF2B5EF4-FFF2-40B4-BE49-F238E27FC236}">
                <a16:creationId xmlns:a16="http://schemas.microsoft.com/office/drawing/2014/main" id="{43DC435D-1258-4A9A-8780-96525356B3A4}"/>
              </a:ext>
            </a:extLst>
          </p:cNvPr>
          <p:cNvSpPr/>
          <p:nvPr/>
        </p:nvSpPr>
        <p:spPr>
          <a:xfrm>
            <a:off x="619243" y="5817550"/>
            <a:ext cx="165693" cy="102588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F9215695-ED67-4DF6-A803-19E98AC12935}"/>
              </a:ext>
            </a:extLst>
          </p:cNvPr>
          <p:cNvSpPr txBox="1"/>
          <p:nvPr/>
        </p:nvSpPr>
        <p:spPr>
          <a:xfrm>
            <a:off x="536335" y="5920138"/>
            <a:ext cx="22550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Diagrama clorofila-a</a:t>
            </a:r>
          </a:p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Fuente: Elaboración propia</a:t>
            </a:r>
          </a:p>
        </p:txBody>
      </p:sp>
    </p:spTree>
    <p:extLst>
      <p:ext uri="{BB962C8B-B14F-4D97-AF65-F5344CB8AC3E}">
        <p14:creationId xmlns:p14="http://schemas.microsoft.com/office/powerpoint/2010/main" val="347815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854C7-9246-4F64-AF8C-62ACFA39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SIFT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B0648A-1C85-449B-A506-954F61D2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895" y="2451425"/>
            <a:ext cx="2633964" cy="9316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363224-F8BF-48BC-9132-34D0C959E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281" y="4927338"/>
            <a:ext cx="4702909" cy="13207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1A79B7-02D1-43C0-9C2D-E0FA272A7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794" y="2143734"/>
            <a:ext cx="695325" cy="4476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3FDD05-D4AD-45D0-8518-DDCB8F184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1296" y="2153258"/>
            <a:ext cx="619125" cy="4286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B9A943-6297-46F9-8298-790413446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299" y="3018735"/>
            <a:ext cx="3048000" cy="819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A100A82-ECDD-42B4-AB1E-19301FBE8D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4794" y="4008893"/>
            <a:ext cx="2867025" cy="1485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856804-83CD-4115-AB82-6D5C2C4D44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7048" y="5775651"/>
            <a:ext cx="685800" cy="2476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1062DF4-CC3F-4686-B223-555AC95F7E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4103" y="5998319"/>
            <a:ext cx="1644152" cy="3565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475D6EF-09DA-4DCE-9BD9-4DD9F464D643}"/>
              </a:ext>
            </a:extLst>
          </p:cNvPr>
          <p:cNvSpPr txBox="1"/>
          <p:nvPr/>
        </p:nvSpPr>
        <p:spPr>
          <a:xfrm>
            <a:off x="1229281" y="1698465"/>
            <a:ext cx="2377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Algoritmo SIFT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88EC721-AF73-436C-9049-E34E8588D8E0}"/>
              </a:ext>
            </a:extLst>
          </p:cNvPr>
          <p:cNvSpPr txBox="1"/>
          <p:nvPr/>
        </p:nvSpPr>
        <p:spPr>
          <a:xfrm>
            <a:off x="579582" y="2714433"/>
            <a:ext cx="530934" cy="519351"/>
          </a:xfrm>
          <a:prstGeom prst="ellipse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2796BBC-F2A6-44D9-9F7C-47F4E1A1CC7B}"/>
              </a:ext>
            </a:extLst>
          </p:cNvPr>
          <p:cNvSpPr txBox="1"/>
          <p:nvPr/>
        </p:nvSpPr>
        <p:spPr>
          <a:xfrm>
            <a:off x="576986" y="5106622"/>
            <a:ext cx="530934" cy="519351"/>
          </a:xfrm>
          <a:prstGeom prst="ellipse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9F16B0A-7CC0-4303-B251-5152FADB9757}"/>
              </a:ext>
            </a:extLst>
          </p:cNvPr>
          <p:cNvSpPr txBox="1"/>
          <p:nvPr/>
        </p:nvSpPr>
        <p:spPr>
          <a:xfrm>
            <a:off x="7126573" y="2143734"/>
            <a:ext cx="530934" cy="5193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A9079FB-374F-432E-9F34-C4C8A786E3E6}"/>
              </a:ext>
            </a:extLst>
          </p:cNvPr>
          <p:cNvSpPr txBox="1"/>
          <p:nvPr/>
        </p:nvSpPr>
        <p:spPr>
          <a:xfrm>
            <a:off x="7126573" y="3193220"/>
            <a:ext cx="530934" cy="5193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7E52B07-56C9-47D3-B4DE-CA810AF5C097}"/>
              </a:ext>
            </a:extLst>
          </p:cNvPr>
          <p:cNvSpPr txBox="1"/>
          <p:nvPr/>
        </p:nvSpPr>
        <p:spPr>
          <a:xfrm>
            <a:off x="7126573" y="4466490"/>
            <a:ext cx="530934" cy="5193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DB93F2E-07D8-4AB8-A164-F9CF9148473B}"/>
              </a:ext>
            </a:extLst>
          </p:cNvPr>
          <p:cNvSpPr txBox="1"/>
          <p:nvPr/>
        </p:nvSpPr>
        <p:spPr>
          <a:xfrm>
            <a:off x="7137935" y="5785810"/>
            <a:ext cx="530934" cy="5193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4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BF058FF-2029-4E19-A738-26E4757CA3AC}"/>
              </a:ext>
            </a:extLst>
          </p:cNvPr>
          <p:cNvSpPr txBox="1"/>
          <p:nvPr/>
        </p:nvSpPr>
        <p:spPr>
          <a:xfrm>
            <a:off x="7084911" y="1441057"/>
            <a:ext cx="313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Detección Key </a:t>
            </a:r>
            <a:r>
              <a:rPr lang="es-CO" sz="2400" dirty="0" err="1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  <a:endParaRPr lang="es-CO" sz="24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8E9E1236-1F68-4C50-A375-9922D89E01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9" y="1731628"/>
            <a:ext cx="417457" cy="4174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0D3DB02-3598-43A7-A359-5A853D088A89}"/>
              </a:ext>
            </a:extLst>
          </p:cNvPr>
          <p:cNvSpPr txBox="1"/>
          <p:nvPr/>
        </p:nvSpPr>
        <p:spPr>
          <a:xfrm>
            <a:off x="0" y="0"/>
            <a:ext cx="1838325" cy="369332"/>
          </a:xfrm>
          <a:prstGeom prst="homePlat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Marco Teórico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F66D053-0749-4690-8DC7-B59B3D0C760E}"/>
              </a:ext>
            </a:extLst>
          </p:cNvPr>
          <p:cNvSpPr txBox="1"/>
          <p:nvPr/>
        </p:nvSpPr>
        <p:spPr>
          <a:xfrm>
            <a:off x="10001193" y="6614686"/>
            <a:ext cx="22550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Iconos de: </a:t>
            </a:r>
            <a:r>
              <a:rPr lang="es-CO" sz="11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https://icons8.com/icons</a:t>
            </a:r>
            <a:endParaRPr lang="es-CO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F7397DB-B782-4E2F-B8A0-2C0936874BF9}"/>
              </a:ext>
            </a:extLst>
          </p:cNvPr>
          <p:cNvSpPr txBox="1"/>
          <p:nvPr/>
        </p:nvSpPr>
        <p:spPr>
          <a:xfrm>
            <a:off x="693059" y="1180269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s-ES" sz="1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ransformación de características invariables de escala</a:t>
            </a:r>
            <a:endParaRPr lang="es-CO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8BD480-7005-4A7E-ACE6-296B83E29B9C}"/>
              </a:ext>
            </a:extLst>
          </p:cNvPr>
          <p:cNvSpPr txBox="1"/>
          <p:nvPr/>
        </p:nvSpPr>
        <p:spPr>
          <a:xfrm>
            <a:off x="4471127" y="2406331"/>
            <a:ext cx="197974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16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función 2D </a:t>
            </a:r>
            <a:r>
              <a:rPr lang="es-ES" sz="16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Gausiana</a:t>
            </a:r>
            <a:endParaRPr lang="es-CO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D5254F6-BBE6-448D-B16E-14BBDA4E25A5}"/>
              </a:ext>
            </a:extLst>
          </p:cNvPr>
          <p:cNvSpPr txBox="1"/>
          <p:nvPr/>
        </p:nvSpPr>
        <p:spPr>
          <a:xfrm>
            <a:off x="4859061" y="2921324"/>
            <a:ext cx="115384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CO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ro</a:t>
            </a:r>
            <a:r>
              <a:rPr lang="es-CO" sz="1400" b="0" i="1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= </a:t>
            </a:r>
            <a:r>
              <a:rPr lang="es-CO" sz="14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sqrt</a:t>
            </a:r>
            <a:r>
              <a:rPr lang="es-CO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(2)</a:t>
            </a:r>
            <a:endParaRPr lang="es-C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B0AB16-3CE6-4B9A-AE1C-60FFB62D5A06}"/>
              </a:ext>
            </a:extLst>
          </p:cNvPr>
          <p:cNvSpPr txBox="1"/>
          <p:nvPr/>
        </p:nvSpPr>
        <p:spPr>
          <a:xfrm>
            <a:off x="4524339" y="3367290"/>
            <a:ext cx="1876462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CO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Vectores característicos (1.5 pixeles) </a:t>
            </a:r>
            <a:endParaRPr lang="es-C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7778FE5-5CA3-4771-844E-06054EFC59AA}"/>
              </a:ext>
            </a:extLst>
          </p:cNvPr>
          <p:cNvSpPr txBox="1"/>
          <p:nvPr/>
        </p:nvSpPr>
        <p:spPr>
          <a:xfrm>
            <a:off x="4884092" y="3994572"/>
            <a:ext cx="1203879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CO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Suavizado</a:t>
            </a:r>
            <a:endParaRPr lang="es-C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6E85174-D932-4EAD-A871-413FE7F2B8BD}"/>
              </a:ext>
            </a:extLst>
          </p:cNvPr>
          <p:cNvSpPr txBox="1"/>
          <p:nvPr/>
        </p:nvSpPr>
        <p:spPr>
          <a:xfrm>
            <a:off x="1110489" y="4559218"/>
            <a:ext cx="534038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CO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En cada pixel </a:t>
            </a:r>
            <a:r>
              <a:rPr lang="es-CO" sz="1400" b="0" i="1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s-CO" sz="900" b="0" i="1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i,j</a:t>
            </a:r>
            <a:r>
              <a:rPr lang="es-CO" sz="900" b="0" i="1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la magnitud </a:t>
            </a:r>
            <a:r>
              <a:rPr lang="es-ES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del gradiente, </a:t>
            </a:r>
            <a:r>
              <a:rPr lang="es-ES" sz="1400" b="0" i="1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es-ES" sz="900" b="0" i="1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i,j</a:t>
            </a:r>
            <a:r>
              <a:rPr lang="es-ES" sz="900" b="0" i="1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y la orientación, </a:t>
            </a:r>
            <a:r>
              <a:rPr lang="es-ES" sz="1400" b="0" i="1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</a:t>
            </a:r>
            <a:r>
              <a:rPr lang="es-ES" sz="900" b="0" i="1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i,j</a:t>
            </a:r>
            <a:endParaRPr lang="es-C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2319B1F-C3C5-4549-BC38-21762F7303E9}"/>
              </a:ext>
            </a:extLst>
          </p:cNvPr>
          <p:cNvSpPr txBox="1"/>
          <p:nvPr/>
        </p:nvSpPr>
        <p:spPr>
          <a:xfrm>
            <a:off x="1101134" y="3994571"/>
            <a:ext cx="263396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US" sz="14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Caracterización de la imagen A</a:t>
            </a:r>
            <a:endParaRPr lang="es-CO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C10894E-35E2-4250-B9E2-FA3F1C4D3382}"/>
              </a:ext>
            </a:extLst>
          </p:cNvPr>
          <p:cNvSpPr txBox="1"/>
          <p:nvPr/>
        </p:nvSpPr>
        <p:spPr>
          <a:xfrm>
            <a:off x="8732864" y="2139865"/>
            <a:ext cx="1170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P. Modelo -&gt; P. imagen</a:t>
            </a:r>
            <a:endParaRPr lang="es-CO" sz="1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9E8D0AF-5B66-4BE5-8958-E7D3E0031294}"/>
              </a:ext>
            </a:extLst>
          </p:cNvPr>
          <p:cNvSpPr txBox="1"/>
          <p:nvPr/>
        </p:nvSpPr>
        <p:spPr>
          <a:xfrm>
            <a:off x="7729660" y="2692108"/>
            <a:ext cx="17739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Se escribe como:</a:t>
            </a:r>
            <a:endParaRPr lang="es-CO" sz="12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C537583-601A-4765-B4D1-DC55A4B4121F}"/>
              </a:ext>
            </a:extLst>
          </p:cNvPr>
          <p:cNvSpPr txBox="1"/>
          <p:nvPr/>
        </p:nvSpPr>
        <p:spPr>
          <a:xfrm>
            <a:off x="7766605" y="3916428"/>
            <a:ext cx="16062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m=matriz afín</a:t>
            </a:r>
            <a:endParaRPr lang="es-CO" sz="12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6168461-DF81-4BE0-A2D6-3556D66D517C}"/>
              </a:ext>
            </a:extLst>
          </p:cNvPr>
          <p:cNvSpPr txBox="1"/>
          <p:nvPr/>
        </p:nvSpPr>
        <p:spPr>
          <a:xfrm>
            <a:off x="7812691" y="5413834"/>
            <a:ext cx="253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Correspondencia entre </a:t>
            </a:r>
            <a:r>
              <a:rPr lang="es-CO" sz="12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Keys</a:t>
            </a:r>
            <a:endParaRPr lang="es-CO" sz="1200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476DBE7-7992-4926-B14E-79F9D5C28BE1}"/>
              </a:ext>
            </a:extLst>
          </p:cNvPr>
          <p:cNvSpPr txBox="1"/>
          <p:nvPr/>
        </p:nvSpPr>
        <p:spPr>
          <a:xfrm>
            <a:off x="10053299" y="5775651"/>
            <a:ext cx="2074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Minimizar sumas de las distancias al cuadrado</a:t>
            </a:r>
            <a:endParaRPr lang="es-CO" sz="1200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654500F-A680-486A-A2DF-138BF61F5BCB}"/>
              </a:ext>
            </a:extLst>
          </p:cNvPr>
          <p:cNvSpPr txBox="1"/>
          <p:nvPr/>
        </p:nvSpPr>
        <p:spPr>
          <a:xfrm>
            <a:off x="7812691" y="6379674"/>
            <a:ext cx="25308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Sqrt</a:t>
            </a:r>
            <a:r>
              <a:rPr lang="es-CO" sz="1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(2) </a:t>
            </a:r>
            <a:r>
              <a:rPr lang="es-CO" sz="12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outliers</a:t>
            </a:r>
            <a:r>
              <a:rPr lang="es-CO" sz="1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-&gt;min(3 puntos)</a:t>
            </a:r>
            <a:endParaRPr lang="es-CO" sz="1200" dirty="0"/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67563911-24E4-497F-93B1-C438EDDECF9E}"/>
              </a:ext>
            </a:extLst>
          </p:cNvPr>
          <p:cNvCxnSpPr>
            <a:stCxn id="26" idx="3"/>
            <a:endCxn id="28" idx="3"/>
          </p:cNvCxnSpPr>
          <p:nvPr/>
        </p:nvCxnSpPr>
        <p:spPr>
          <a:xfrm flipH="1">
            <a:off x="6012906" y="2575608"/>
            <a:ext cx="437967" cy="499605"/>
          </a:xfrm>
          <a:prstGeom prst="bentConnector3">
            <a:avLst>
              <a:gd name="adj1" fmla="val -521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27E5BD74-C70D-4F2C-9862-3A44FEFD0D3D}"/>
              </a:ext>
            </a:extLst>
          </p:cNvPr>
          <p:cNvCxnSpPr>
            <a:stCxn id="28" idx="1"/>
            <a:endCxn id="18" idx="1"/>
          </p:cNvCxnSpPr>
          <p:nvPr/>
        </p:nvCxnSpPr>
        <p:spPr>
          <a:xfrm rot="10800000" flipV="1">
            <a:off x="4524339" y="3075212"/>
            <a:ext cx="334722" cy="553687"/>
          </a:xfrm>
          <a:prstGeom prst="bentConnector3">
            <a:avLst>
              <a:gd name="adj1" fmla="val 168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949CA0BB-5CDF-473F-B62A-7A93AFBCA5AB}"/>
              </a:ext>
            </a:extLst>
          </p:cNvPr>
          <p:cNvCxnSpPr>
            <a:stCxn id="18" idx="3"/>
            <a:endCxn id="20" idx="3"/>
          </p:cNvCxnSpPr>
          <p:nvPr/>
        </p:nvCxnSpPr>
        <p:spPr>
          <a:xfrm flipH="1">
            <a:off x="6087971" y="3628900"/>
            <a:ext cx="312830" cy="519561"/>
          </a:xfrm>
          <a:prstGeom prst="bentConnector3">
            <a:avLst>
              <a:gd name="adj1" fmla="val -730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AC6B5EC8-6A1F-492B-B792-1C7A2A853AEF}"/>
              </a:ext>
            </a:extLst>
          </p:cNvPr>
          <p:cNvCxnSpPr>
            <a:stCxn id="20" idx="1"/>
            <a:endCxn id="35" idx="3"/>
          </p:cNvCxnSpPr>
          <p:nvPr/>
        </p:nvCxnSpPr>
        <p:spPr>
          <a:xfrm rot="10800000">
            <a:off x="3735098" y="4148461"/>
            <a:ext cx="114899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E771EF56-302A-4BDE-89B5-2A74EEB97044}"/>
              </a:ext>
            </a:extLst>
          </p:cNvPr>
          <p:cNvCxnSpPr>
            <a:stCxn id="35" idx="1"/>
            <a:endCxn id="33" idx="1"/>
          </p:cNvCxnSpPr>
          <p:nvPr/>
        </p:nvCxnSpPr>
        <p:spPr>
          <a:xfrm rot="10800000" flipH="1" flipV="1">
            <a:off x="1101133" y="4148459"/>
            <a:ext cx="9355" cy="564647"/>
          </a:xfrm>
          <a:prstGeom prst="bentConnector3">
            <a:avLst>
              <a:gd name="adj1" fmla="val -2443613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Conector: angular 69">
            <a:extLst>
              <a:ext uri="{FF2B5EF4-FFF2-40B4-BE49-F238E27FC236}">
                <a16:creationId xmlns:a16="http://schemas.microsoft.com/office/drawing/2014/main" id="{9B3D7428-05C8-4D0E-BFAD-B42698A1B677}"/>
              </a:ext>
            </a:extLst>
          </p:cNvPr>
          <p:cNvCxnSpPr>
            <a:stCxn id="4" idx="3"/>
            <a:endCxn id="26" idx="1"/>
          </p:cNvCxnSpPr>
          <p:nvPr/>
        </p:nvCxnSpPr>
        <p:spPr>
          <a:xfrm flipV="1">
            <a:off x="3922859" y="2575608"/>
            <a:ext cx="548268" cy="341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690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1896</Words>
  <Application>Microsoft Macintosh PowerPoint</Application>
  <PresentationFormat>Panorámica</PresentationFormat>
  <Paragraphs>531</Paragraphs>
  <Slides>43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LMRoman12-Regular</vt:lpstr>
      <vt:lpstr>Segoe UI</vt:lpstr>
      <vt:lpstr>Segoe UI Light</vt:lpstr>
      <vt:lpstr>Wingdings</vt:lpstr>
      <vt:lpstr>Tema de Office</vt:lpstr>
      <vt:lpstr>ELABORACIÓN DE UN ALGORITMO APLICADO A IMÁGENES OBTENIDAS POR DRON PARA LA CUANTIFICACIÓN DE FITOPLANCTON.</vt:lpstr>
      <vt:lpstr>Presentación de PowerPoint</vt:lpstr>
      <vt:lpstr>INTRODUCCIÓN</vt:lpstr>
      <vt:lpstr>JUSTIFICACIÓN</vt:lpstr>
      <vt:lpstr>OBJETIVOS</vt:lpstr>
      <vt:lpstr>Presentación de PowerPoint</vt:lpstr>
      <vt:lpstr>FITOPLANCTON</vt:lpstr>
      <vt:lpstr>CLOROFILA-A</vt:lpstr>
      <vt:lpstr>SIFT</vt:lpstr>
      <vt:lpstr>ALGORITMOS CHL-A L8 Y S2B</vt:lpstr>
      <vt:lpstr>Presentación de PowerPoint</vt:lpstr>
      <vt:lpstr>FLUJO</vt:lpstr>
      <vt:lpstr>ZONA DE ESTUDIO</vt:lpstr>
      <vt:lpstr>MATERIALES (campo)</vt:lpstr>
      <vt:lpstr>MATERIALES (laboratorio)</vt:lpstr>
      <vt:lpstr>IMÁGENES</vt:lpstr>
      <vt:lpstr>MOSAICO</vt:lpstr>
      <vt:lpstr>FASE DE CAMPO</vt:lpstr>
      <vt:lpstr>MUESTREO IN-SITU</vt:lpstr>
      <vt:lpstr>Presentación de PowerPoint</vt:lpstr>
      <vt:lpstr>CLOROFILA-A</vt:lpstr>
      <vt:lpstr>RUGOSIDAD</vt:lpstr>
      <vt:lpstr>MOSAICO</vt:lpstr>
      <vt:lpstr>MOSAICO</vt:lpstr>
      <vt:lpstr>SENTINEL 2B</vt:lpstr>
      <vt:lpstr>LANDSAT 8</vt:lpstr>
      <vt:lpstr>PUNTOS DE MUESTREO</vt:lpstr>
      <vt:lpstr>MODELO</vt:lpstr>
      <vt:lpstr>APLICACIÓN DEL MODELO</vt:lpstr>
      <vt:lpstr>ANOMALIA</vt:lpstr>
      <vt:lpstr>Presentación de PowerPoint</vt:lpstr>
      <vt:lpstr>ENTORNO</vt:lpstr>
      <vt:lpstr>MODELO</vt:lpstr>
      <vt:lpstr>MODELO</vt:lpstr>
      <vt:lpstr>MODELO</vt:lpstr>
      <vt:lpstr>Presentación de PowerPoint</vt:lpstr>
      <vt:lpstr>Presentación de PowerPoint</vt:lpstr>
      <vt:lpstr>Presentación de PowerPoint</vt:lpstr>
      <vt:lpstr>RECOMENDACIONES</vt:lpstr>
      <vt:lpstr>Presentación de PowerPoint</vt:lpstr>
      <vt:lpstr>VIDEO</vt:lpstr>
      <vt:lpstr>Repositorio de código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ELABORACIÓN DE UN ALGORITMO APLICADO A IMÁGENES OBTENIDAS POR DRON PARA LA CUANTIFICACIÓN DE FITOPLANCTON</dc:title>
  <dc:creator>ivan dario carrillo duran</dc:creator>
  <cp:lastModifiedBy>Ivan Dario Carrillo Duran</cp:lastModifiedBy>
  <cp:revision>144</cp:revision>
  <dcterms:created xsi:type="dcterms:W3CDTF">2020-08-27T01:28:14Z</dcterms:created>
  <dcterms:modified xsi:type="dcterms:W3CDTF">2025-04-03T17:45:56Z</dcterms:modified>
</cp:coreProperties>
</file>